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8" r:id="rId8"/>
    <p:sldId id="269" r:id="rId9"/>
    <p:sldId id="292" r:id="rId10"/>
    <p:sldId id="270" r:id="rId11"/>
    <p:sldId id="271" r:id="rId12"/>
    <p:sldId id="293" r:id="rId13"/>
    <p:sldId id="272" r:id="rId14"/>
    <p:sldId id="294" r:id="rId15"/>
    <p:sldId id="273" r:id="rId16"/>
    <p:sldId id="274" r:id="rId17"/>
    <p:sldId id="295" r:id="rId18"/>
    <p:sldId id="275" r:id="rId19"/>
    <p:sldId id="276" r:id="rId20"/>
    <p:sldId id="296" r:id="rId21"/>
    <p:sldId id="277" r:id="rId22"/>
    <p:sldId id="297" r:id="rId23"/>
    <p:sldId id="278" r:id="rId24"/>
    <p:sldId id="281" r:id="rId25"/>
    <p:sldId id="282" r:id="rId26"/>
    <p:sldId id="298" r:id="rId27"/>
    <p:sldId id="283" r:id="rId28"/>
    <p:sldId id="284" r:id="rId29"/>
    <p:sldId id="285" r:id="rId30"/>
    <p:sldId id="299" r:id="rId31"/>
    <p:sldId id="286" r:id="rId32"/>
    <p:sldId id="287" r:id="rId33"/>
    <p:sldId id="288" r:id="rId34"/>
    <p:sldId id="289" r:id="rId35"/>
    <p:sldId id="300" r:id="rId36"/>
    <p:sldId id="290" r:id="rId37"/>
    <p:sldId id="301" r:id="rId38"/>
    <p:sldId id="291" r:id="rId39"/>
    <p:sldId id="302" r:id="rId4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15/07/2022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9496" y="381227"/>
            <a:ext cx="8534400" cy="752128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fr-FR" sz="3000" b="1" dirty="0">
              <a:solidFill>
                <a:srgbClr val="FF0000"/>
              </a:solidFill>
            </a:endParaRPr>
          </a:p>
        </p:txBody>
      </p:sp>
      <p:pic>
        <p:nvPicPr>
          <p:cNvPr id="5" name="Segnaposto contenuto 4" descr="sacra_famigli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56792"/>
            <a:ext cx="3744416" cy="47297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asellaDiTesto 3"/>
          <p:cNvSpPr txBox="1"/>
          <p:nvPr/>
        </p:nvSpPr>
        <p:spPr>
          <a:xfrm>
            <a:off x="5292080" y="6381328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uk-UA" sz="1400" b="1" i="1" dirty="0">
                <a:solidFill>
                  <a:schemeClr val="bg1"/>
                </a:solidFill>
                <a:latin typeface="Book Antiqua" pitchFamily="18" charset="0"/>
              </a:rPr>
              <a:t>Volodymyr</a:t>
            </a:r>
            <a:r>
              <a:rPr lang="en-US" sz="1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uk-UA" sz="1400" b="1" i="1" dirty="0">
                <a:solidFill>
                  <a:schemeClr val="bg1"/>
                </a:solidFill>
                <a:latin typeface="Book Antiqua" pitchFamily="18" charset="0"/>
              </a:rPr>
              <a:t> </a:t>
            </a:r>
            <a:r>
              <a:rPr lang="en-US" sz="1400" b="1" i="1" dirty="0">
                <a:solidFill>
                  <a:schemeClr val="bg1"/>
                </a:solidFill>
                <a:latin typeface="Book Antiqua" pitchFamily="18" charset="0"/>
              </a:rPr>
              <a:t>Nesterenko</a:t>
            </a:r>
            <a:endParaRPr lang="uk-UA" sz="1400" b="1" i="1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4426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ru-RU" sz="2800" b="1" i="1" dirty="0"/>
              <a:t>Can. 783</a:t>
            </a:r>
            <a:r>
              <a:rPr lang="ru-RU" sz="2800" b="1" dirty="0"/>
              <a:t> </a:t>
            </a:r>
            <a:r>
              <a:rPr lang="ru-RU" sz="2800" dirty="0"/>
              <a:t>- </a:t>
            </a:r>
            <a:r>
              <a:rPr lang="ru-RU" sz="2800" b="1" dirty="0"/>
              <a:t>§ 1.</a:t>
            </a:r>
            <a:r>
              <a:rPr lang="ru-RU" sz="2800" dirty="0"/>
              <a:t> Pastors are obliged to make sure that the faithful prepare for marriage:</a:t>
            </a:r>
          </a:p>
          <a:p>
            <a:pPr algn="l" rtl="0">
              <a:buNone/>
            </a:pPr>
            <a:r>
              <a:rPr lang="ru-RU" sz="2800" dirty="0"/>
              <a:t> (...) </a:t>
            </a:r>
            <a:r>
              <a:rPr lang="ru-RU" sz="2800" i="1" dirty="0">
                <a:solidFill>
                  <a:srgbClr val="FF0000"/>
                </a:solidFill>
              </a:rPr>
              <a:t>through the personal instruction of the b</a:t>
            </a:r>
            <a:r>
              <a:rPr lang="en-CA" sz="2800" i="1" dirty="0" err="1">
                <a:solidFill>
                  <a:srgbClr val="FF0000"/>
                </a:solidFill>
              </a:rPr>
              <a:t>etrothed</a:t>
            </a:r>
            <a:r>
              <a:rPr lang="ru-RU" sz="2800" i="1" dirty="0">
                <a:solidFill>
                  <a:srgbClr val="FF0000"/>
                </a:solidFill>
              </a:rPr>
              <a:t> before the </a:t>
            </a:r>
            <a:r>
              <a:rPr lang="en-CA" sz="2800" i="1" dirty="0">
                <a:solidFill>
                  <a:srgbClr val="FF0000"/>
                </a:solidFill>
              </a:rPr>
              <a:t>marriage</a:t>
            </a:r>
            <a:r>
              <a:rPr lang="ru-RU" sz="2800" i="1" dirty="0">
                <a:solidFill>
                  <a:srgbClr val="FF0000"/>
                </a:solidFill>
              </a:rPr>
              <a:t>, which would prepare the</a:t>
            </a:r>
            <a:r>
              <a:rPr lang="en-CA" sz="2800" i="1" dirty="0">
                <a:solidFill>
                  <a:srgbClr val="FF0000"/>
                </a:solidFill>
              </a:rPr>
              <a:t>m</a:t>
            </a:r>
            <a:r>
              <a:rPr lang="ru-RU" sz="2800" i="1" dirty="0">
                <a:solidFill>
                  <a:srgbClr val="FF0000"/>
                </a:solidFill>
              </a:rPr>
              <a:t> for the new state</a:t>
            </a:r>
            <a:r>
              <a:rPr lang="ru-RU" sz="2800" dirty="0"/>
              <a:t>.</a:t>
            </a:r>
            <a:endParaRPr lang="uk-UA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786</a:t>
            </a:r>
            <a:r>
              <a:rPr lang="uk-UA" sz="3200" b="1" dirty="0"/>
              <a:t> </a:t>
            </a:r>
            <a:r>
              <a:rPr lang="uk-UA" sz="3200" dirty="0"/>
              <a:t>- All the faithful have </a:t>
            </a:r>
            <a:r>
              <a:rPr lang="uk-UA" sz="3200" i="1" dirty="0">
                <a:solidFill>
                  <a:srgbClr val="FF0000"/>
                </a:solidFill>
              </a:rPr>
              <a:t>the duty to know the obstacles known to them before the blessing of the spouses </a:t>
            </a:r>
            <a:r>
              <a:rPr lang="uk-UA" sz="3200" dirty="0"/>
              <a:t>pastor or local hierarch.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6512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790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r>
              <a:rPr lang="ru-RU" sz="3200" b="1" dirty="0"/>
              <a:t> § 1. </a:t>
            </a:r>
            <a:r>
              <a:rPr lang="ru-RU" sz="3200" dirty="0"/>
              <a:t>Breaking obstacle </a:t>
            </a:r>
            <a:r>
              <a:rPr lang="ru-RU" sz="3200" i="1" dirty="0">
                <a:solidFill>
                  <a:srgbClr val="FF0000"/>
                </a:solidFill>
              </a:rPr>
              <a:t>makes a person incapable of legal marriage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/>
              <a:t> </a:t>
            </a:r>
            <a:r>
              <a:rPr lang="ru-RU" sz="3200" b="1" dirty="0"/>
              <a:t>§ 2.</a:t>
            </a:r>
            <a:r>
              <a:rPr lang="ru-RU" sz="3200" dirty="0"/>
              <a:t> Obstacle, </a:t>
            </a:r>
            <a:r>
              <a:rPr lang="ru-RU" sz="3200" i="1" dirty="0"/>
              <a:t>at least it existed only on the part of one of the two parties</a:t>
            </a:r>
            <a:r>
              <a:rPr lang="ru-RU" sz="3200" dirty="0"/>
              <a:t>, makes the couple invalid.</a:t>
            </a:r>
            <a:endParaRPr lang="uk-UA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1272" y="260648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800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r>
              <a:rPr lang="ru-RU" sz="3200" b="1" dirty="0"/>
              <a:t> § 1. </a:t>
            </a:r>
            <a:r>
              <a:rPr lang="ru-RU" sz="3200" dirty="0"/>
              <a:t>It is </a:t>
            </a:r>
            <a:r>
              <a:rPr lang="en-CA" sz="3200" dirty="0"/>
              <a:t>important that man can’t </a:t>
            </a:r>
            <a:r>
              <a:rPr lang="ru-RU" sz="3200" dirty="0"/>
              <a:t>marry before the age of sixteen and a woman before </a:t>
            </a:r>
            <a:r>
              <a:rPr lang="en-CA" sz="3200" dirty="0"/>
              <a:t>reaching</a:t>
            </a:r>
            <a:r>
              <a:rPr lang="ru-RU" sz="3200" dirty="0"/>
              <a:t> age of fourteen.</a:t>
            </a:r>
            <a:endParaRPr lang="uk-UA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6512" y="260648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801</a:t>
            </a:r>
            <a:r>
              <a:rPr lang="uk-UA" sz="3200" dirty="0"/>
              <a:t>- </a:t>
            </a:r>
            <a:r>
              <a:rPr lang="uk-UA" sz="3200" b="1" dirty="0"/>
              <a:t>§ 1.</a:t>
            </a:r>
            <a:r>
              <a:rPr lang="uk-UA" sz="3200" dirty="0"/>
              <a:t> Sexual impotence, previous and long-lasting, on the part of a man or a woman, absolute or relative, separates the spouses from their very nature (...).</a:t>
            </a:r>
            <a:br>
              <a:rPr lang="uk-UA" sz="3200" dirty="0"/>
            </a:br>
            <a:r>
              <a:rPr lang="uk-UA" sz="3200" dirty="0"/>
              <a:t> </a:t>
            </a:r>
            <a:br>
              <a:rPr lang="uk-UA" sz="3200" dirty="0"/>
            </a:br>
            <a:r>
              <a:rPr lang="uk-UA" sz="3200" dirty="0"/>
              <a:t> </a:t>
            </a:r>
            <a:r>
              <a:rPr lang="uk-UA" sz="3200" b="1" dirty="0"/>
              <a:t> § 3. </a:t>
            </a:r>
            <a:r>
              <a:rPr lang="uk-UA" sz="3200" dirty="0">
                <a:solidFill>
                  <a:srgbClr val="FF0000"/>
                </a:solidFill>
              </a:rPr>
              <a:t>Sterility</a:t>
            </a:r>
            <a:r>
              <a:rPr lang="uk-UA" sz="3200" dirty="0"/>
              <a:t> </a:t>
            </a:r>
            <a:r>
              <a:rPr lang="uk-UA" sz="3200" b="1" dirty="0"/>
              <a:t>does not prohibit marriage</a:t>
            </a:r>
            <a:r>
              <a:rPr lang="uk-UA" sz="3200" dirty="0"/>
              <a:t>, nor breaks it with preservation </a:t>
            </a:r>
            <a:r>
              <a:rPr lang="uk-UA" sz="3200" i="1" dirty="0"/>
              <a:t>can. 821</a:t>
            </a:r>
            <a:r>
              <a:rPr lang="uk-UA" sz="32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4550" y="404664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802</a:t>
            </a:r>
            <a:r>
              <a:rPr lang="ru-RU" sz="3200" dirty="0"/>
              <a:t>- </a:t>
            </a:r>
            <a:r>
              <a:rPr lang="ru-RU" sz="3200" b="1" dirty="0"/>
              <a:t>§ 1.</a:t>
            </a:r>
            <a:r>
              <a:rPr lang="ru-RU" sz="3200" dirty="0"/>
              <a:t> One who is bound by the knots of the previous </a:t>
            </a:r>
            <a:r>
              <a:rPr lang="en-CA" sz="3200" dirty="0"/>
              <a:t>marriage</a:t>
            </a:r>
            <a:r>
              <a:rPr lang="ru-RU" sz="3200" dirty="0"/>
              <a:t> tries to enter into a marriage illegally.</a:t>
            </a:r>
          </a:p>
          <a:p>
            <a:pPr algn="l" rtl="0"/>
            <a:r>
              <a:rPr lang="ru-RU" sz="3200" b="1" i="1" dirty="0"/>
              <a:t>Can. 803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r>
              <a:rPr lang="ru-RU" sz="3200" b="1" dirty="0"/>
              <a:t>§ 1. </a:t>
            </a:r>
            <a:r>
              <a:rPr lang="ru-RU" sz="3200" dirty="0"/>
              <a:t>It is not possible to legally enter into a marriage with the unbaptized.</a:t>
            </a:r>
          </a:p>
          <a:p>
            <a:pPr algn="l" rtl="0"/>
            <a:r>
              <a:rPr lang="ru-RU" sz="3200" b="1" i="1" dirty="0"/>
              <a:t>Can. 804</a:t>
            </a:r>
            <a:r>
              <a:rPr lang="ru-RU" sz="3200" b="1" dirty="0"/>
              <a:t> </a:t>
            </a:r>
            <a:r>
              <a:rPr lang="ru-RU" sz="3200" dirty="0"/>
              <a:t>- A person who has been ordained to the priesthood is illegally trying to enter into marriage.</a:t>
            </a:r>
            <a:endParaRPr lang="uk-UA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232" y="404664"/>
            <a:ext cx="8503920" cy="582888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805</a:t>
            </a:r>
            <a:r>
              <a:rPr lang="ru-RU" sz="3200" b="1" dirty="0"/>
              <a:t> </a:t>
            </a:r>
            <a:r>
              <a:rPr lang="ru-RU" sz="3200" dirty="0"/>
              <a:t>- It is wrong to try to marry someone who has made a lifelong vow of purity in a monastic institute.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232" y="404664"/>
            <a:ext cx="8503920" cy="582888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806</a:t>
            </a:r>
            <a:r>
              <a:rPr lang="uk-UA" sz="3200" b="1" dirty="0"/>
              <a:t> </a:t>
            </a:r>
            <a:r>
              <a:rPr lang="uk-UA" sz="3200" dirty="0"/>
              <a:t>– </a:t>
            </a:r>
            <a:r>
              <a:rPr lang="en-CA" sz="3200" dirty="0"/>
              <a:t>Marriage c</a:t>
            </a:r>
            <a:r>
              <a:rPr lang="uk-UA" sz="3200" dirty="0"/>
              <a:t>an not be legally concluded with </a:t>
            </a:r>
            <a:r>
              <a:rPr lang="uk-UA" sz="3200" i="1" dirty="0">
                <a:solidFill>
                  <a:srgbClr val="FF0000"/>
                </a:solidFill>
              </a:rPr>
              <a:t>a person abducted or at least detained with intent to marry</a:t>
            </a:r>
            <a:r>
              <a:rPr lang="uk-UA" sz="3200" dirty="0"/>
              <a:t>, unless later, released from the kidnapper or detainee, and being in a safe and free place, she will choose this couple of her own free will.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232" y="332656"/>
            <a:ext cx="8503920" cy="654896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807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r>
              <a:rPr lang="ru-RU" sz="3200" b="1" dirty="0"/>
              <a:t> § 1. </a:t>
            </a:r>
            <a:r>
              <a:rPr lang="ru-RU" sz="3200" dirty="0"/>
              <a:t>Who for the sake of marrying a certain person </a:t>
            </a:r>
            <a:r>
              <a:rPr lang="ru-RU" sz="3200" b="1" dirty="0">
                <a:solidFill>
                  <a:srgbClr val="FF0000"/>
                </a:solidFill>
              </a:rPr>
              <a:t>caused death</a:t>
            </a:r>
            <a:r>
              <a:rPr lang="ru-RU" sz="3200" dirty="0"/>
              <a:t> to her spouse or to her own spouse, he or she is illegally trying to marry.</a:t>
            </a:r>
            <a:br>
              <a:rPr lang="ru-RU" sz="3200" dirty="0"/>
            </a:br>
            <a:r>
              <a:rPr lang="ru-RU" sz="3200" dirty="0"/>
              <a:t> </a:t>
            </a:r>
            <a:r>
              <a:rPr lang="ru-RU" sz="3200" b="1" dirty="0"/>
              <a:t> § 2. </a:t>
            </a:r>
            <a:r>
              <a:rPr lang="ru-RU" sz="3200" dirty="0"/>
              <a:t>Those who, through physical or moral complicity, also try to marry illegally </a:t>
            </a:r>
            <a:r>
              <a:rPr lang="ru-RU" sz="3200" b="1" dirty="0">
                <a:solidFill>
                  <a:srgbClr val="FF0000"/>
                </a:solidFill>
              </a:rPr>
              <a:t>causing the death of a spouse</a:t>
            </a:r>
            <a:r>
              <a:rPr lang="ru-RU" sz="3200" dirty="0"/>
              <a:t>.</a:t>
            </a:r>
            <a:endParaRPr lang="uk-UA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476672"/>
            <a:ext cx="8534400" cy="57606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808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endParaRPr lang="en-US" sz="3200" dirty="0"/>
          </a:p>
          <a:p>
            <a:pPr algn="l" rtl="0">
              <a:buNone/>
            </a:pPr>
            <a:r>
              <a:rPr lang="en-US" sz="3200" dirty="0"/>
              <a:t> </a:t>
            </a:r>
            <a:r>
              <a:rPr lang="uk-UA" sz="3200" dirty="0"/>
              <a:t> </a:t>
            </a:r>
            <a:r>
              <a:rPr lang="uk-UA" sz="3200" b="1" dirty="0"/>
              <a:t>§ 1.</a:t>
            </a:r>
            <a:r>
              <a:rPr lang="uk-UA" sz="3200" dirty="0"/>
              <a:t> IN </a:t>
            </a:r>
            <a:r>
              <a:rPr lang="uk-UA" sz="3200" i="1" u="sng" dirty="0">
                <a:solidFill>
                  <a:srgbClr val="FF0000"/>
                </a:solidFill>
              </a:rPr>
              <a:t>straight line </a:t>
            </a:r>
            <a:r>
              <a:rPr lang="uk-UA" sz="3200" i="1" dirty="0">
                <a:solidFill>
                  <a:srgbClr val="FF0000"/>
                </a:solidFill>
              </a:rPr>
              <a:t>blood kinship is invalid </a:t>
            </a:r>
            <a:r>
              <a:rPr lang="en-CA" sz="3200" i="1" dirty="0">
                <a:solidFill>
                  <a:srgbClr val="FF0000"/>
                </a:solidFill>
              </a:rPr>
              <a:t>marriage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dirty="0"/>
              <a:t>between all ascending and descending.</a:t>
            </a:r>
            <a:br>
              <a:rPr lang="uk-UA" sz="3200" dirty="0"/>
            </a:br>
            <a:r>
              <a:rPr lang="uk-UA" sz="3200" dirty="0"/>
              <a:t> </a:t>
            </a:r>
            <a:r>
              <a:rPr lang="uk-UA" sz="3200" b="1" dirty="0"/>
              <a:t>§ 2.</a:t>
            </a:r>
            <a:r>
              <a:rPr lang="uk-UA" sz="3200" dirty="0"/>
              <a:t> IN </a:t>
            </a:r>
            <a:r>
              <a:rPr lang="uk-UA" sz="3200" i="1" u="sng" dirty="0">
                <a:solidFill>
                  <a:srgbClr val="FF0000"/>
                </a:solidFill>
              </a:rPr>
              <a:t>side line </a:t>
            </a:r>
            <a:r>
              <a:rPr lang="uk-UA" sz="3200" dirty="0"/>
              <a:t>it </a:t>
            </a:r>
            <a:r>
              <a:rPr lang="uk-UA" sz="3200" i="1" dirty="0">
                <a:solidFill>
                  <a:srgbClr val="FF0000"/>
                </a:solidFill>
              </a:rPr>
              <a:t>is invalid up to the fourth degree </a:t>
            </a:r>
            <a:r>
              <a:rPr lang="uk-UA" sz="3200" dirty="0"/>
              <a:t>including.</a:t>
            </a:r>
            <a:br>
              <a:rPr lang="uk-UA" sz="2800" dirty="0"/>
            </a:br>
            <a:r>
              <a:rPr lang="uk-UA" sz="28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7947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uk-UA" sz="2800" dirty="0"/>
              <a:t>According to Catholic theology, marriage is one of the seven Holy Sacraments of the Church. </a:t>
            </a:r>
            <a:endParaRPr lang="en-US" sz="2800" dirty="0"/>
          </a:p>
          <a:p>
            <a:pPr algn="l" rtl="0">
              <a:buNone/>
            </a:pPr>
            <a:endParaRPr lang="uk-UA" sz="2800" dirty="0"/>
          </a:p>
          <a:p>
            <a:pPr algn="l" rtl="0"/>
            <a:r>
              <a:rPr lang="ru-RU" sz="2800" dirty="0"/>
              <a:t>Christ's saving activity, which is now continuing on earth through the administration of the Holy Sacraments, unequivocally indicates that he himself was the founder of the Marriage as a Holy Sacrament. </a:t>
            </a:r>
            <a:endParaRPr lang="uk-UA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548680"/>
            <a:ext cx="8534400" cy="43887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808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br>
              <a:rPr lang="uk-UA" sz="3200" dirty="0"/>
            </a:br>
            <a:r>
              <a:rPr lang="uk-UA" sz="3200" dirty="0"/>
              <a:t> </a:t>
            </a:r>
            <a:r>
              <a:rPr lang="uk-UA" sz="3200" b="1" dirty="0"/>
              <a:t>§ 3.</a:t>
            </a:r>
            <a:r>
              <a:rPr lang="uk-UA" sz="3200" dirty="0"/>
              <a:t> You can never allow a couple if there is any doubt as to whether </a:t>
            </a:r>
            <a:r>
              <a:rPr lang="uk-UA" sz="3200" b="1" dirty="0">
                <a:solidFill>
                  <a:srgbClr val="FF0000"/>
                </a:solidFill>
              </a:rPr>
              <a:t>the parties are related </a:t>
            </a:r>
            <a:r>
              <a:rPr lang="uk-UA" sz="3200" dirty="0"/>
              <a:t>in any degree of a straight line or in the second degree of a lateral line.</a:t>
            </a:r>
            <a:br>
              <a:rPr lang="uk-UA" sz="3200" dirty="0"/>
            </a:br>
            <a:r>
              <a:rPr lang="uk-UA" sz="3200" dirty="0"/>
              <a:t> </a:t>
            </a:r>
            <a:r>
              <a:rPr lang="uk-UA" sz="3200" b="1" dirty="0"/>
              <a:t>§ 4.</a:t>
            </a:r>
            <a:r>
              <a:rPr lang="uk-UA" sz="3200" dirty="0"/>
              <a:t> The barrier to blood relationship is not multiplied.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810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r>
              <a:rPr lang="uk-UA" sz="3200" b="1" dirty="0"/>
              <a:t>§ 1.</a:t>
            </a:r>
            <a:r>
              <a:rPr lang="uk-UA" sz="3200" dirty="0"/>
              <a:t> Obstacle </a:t>
            </a:r>
            <a:r>
              <a:rPr lang="en-CA" sz="3200" dirty="0"/>
              <a:t>to </a:t>
            </a:r>
            <a:r>
              <a:rPr lang="uk-UA" sz="3200" b="1" dirty="0">
                <a:solidFill>
                  <a:srgbClr val="FF0000"/>
                </a:solidFill>
              </a:rPr>
              <a:t>public decency </a:t>
            </a:r>
            <a:r>
              <a:rPr lang="uk-UA" sz="3200" dirty="0"/>
              <a:t>appears:</a:t>
            </a:r>
            <a:endParaRPr lang="en-US" sz="3200" dirty="0"/>
          </a:p>
          <a:p>
            <a:pPr algn="l" rtl="0">
              <a:buNone/>
            </a:pPr>
            <a:br>
              <a:rPr lang="uk-UA" sz="3200" dirty="0"/>
            </a:br>
            <a:r>
              <a:rPr lang="uk-UA" sz="3200" b="1" dirty="0"/>
              <a:t>1st</a:t>
            </a:r>
            <a:r>
              <a:rPr lang="uk-UA" sz="3200" dirty="0"/>
              <a:t> - from an illegitimate spouse after the beginning of the joint life;</a:t>
            </a:r>
            <a:endParaRPr lang="en-US" sz="3200" dirty="0"/>
          </a:p>
          <a:p>
            <a:pPr algn="l" rtl="0">
              <a:buNone/>
            </a:pPr>
            <a:br>
              <a:rPr lang="uk-UA" sz="3200" dirty="0"/>
            </a:br>
            <a:r>
              <a:rPr lang="uk-UA" sz="3200" b="1" dirty="0"/>
              <a:t>2nd </a:t>
            </a:r>
            <a:r>
              <a:rPr lang="uk-UA" sz="3200" dirty="0"/>
              <a:t>- from a known or explicit concubine;</a:t>
            </a:r>
            <a:br>
              <a:rPr lang="uk-UA" sz="2800" dirty="0"/>
            </a:br>
            <a:br>
              <a:rPr lang="uk-UA" sz="2800" dirty="0"/>
            </a:br>
            <a:r>
              <a:rPr lang="uk-UA" sz="2800" dirty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9681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810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endParaRPr lang="en-US" sz="3200" dirty="0"/>
          </a:p>
          <a:p>
            <a:pPr algn="l" rtl="0">
              <a:buNone/>
            </a:pPr>
            <a:br>
              <a:rPr lang="uk-UA" sz="3200" dirty="0"/>
            </a:br>
            <a:r>
              <a:rPr lang="uk-UA" sz="3200" b="1" dirty="0"/>
              <a:t>3rd</a:t>
            </a:r>
            <a:r>
              <a:rPr lang="uk-UA" sz="3200" dirty="0"/>
              <a:t> - from the beginning of the cohabitation of those who are obliged to the legally prescribed form of marriage, would try to marry in the presence of a civil servant or non-Catholic minister.</a:t>
            </a:r>
            <a:br>
              <a:rPr lang="uk-UA" sz="2800" dirty="0"/>
            </a:br>
            <a:r>
              <a:rPr lang="uk-UA" sz="2800" dirty="0"/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ru-RU" sz="3200" b="1" i="1" dirty="0"/>
              <a:t>Can. 811</a:t>
            </a:r>
            <a:r>
              <a:rPr lang="ru-RU" sz="3200" dirty="0"/>
              <a:t>- </a:t>
            </a:r>
            <a:r>
              <a:rPr lang="ru-RU" sz="3200" b="1" dirty="0"/>
              <a:t> § 1. </a:t>
            </a:r>
            <a:r>
              <a:rPr lang="ru-RU" sz="3200" dirty="0"/>
              <a:t>On the basis of baptism between </a:t>
            </a:r>
            <a:r>
              <a:rPr lang="ru-RU" sz="3200" b="1" dirty="0">
                <a:solidFill>
                  <a:srgbClr val="FF0000"/>
                </a:solidFill>
              </a:rPr>
              <a:t>godfather and godson </a:t>
            </a:r>
            <a:r>
              <a:rPr lang="ru-RU" sz="3200" dirty="0"/>
              <a:t>and his parents develop a spiritual kinship that breaks the marriage.</a:t>
            </a:r>
            <a:endParaRPr lang="en-US" sz="3200" dirty="0"/>
          </a:p>
          <a:p>
            <a:pPr algn="l" rtl="0">
              <a:buNone/>
            </a:pPr>
            <a:endParaRPr lang="ru-RU" sz="3200" dirty="0"/>
          </a:p>
          <a:p>
            <a:pPr algn="l" rtl="0"/>
            <a:r>
              <a:rPr lang="ru-RU" sz="3200" b="1" i="1" dirty="0"/>
              <a:t>Can. 812</a:t>
            </a:r>
            <a:r>
              <a:rPr lang="ru-RU" sz="3200" dirty="0"/>
              <a:t>- Those who are legally related to each other cannot legally marry each other. </a:t>
            </a:r>
            <a:r>
              <a:rPr lang="ru-RU" sz="3200" b="1" dirty="0">
                <a:solidFill>
                  <a:srgbClr val="FF0000"/>
                </a:solidFill>
              </a:rPr>
              <a:t>adoption</a:t>
            </a:r>
            <a:r>
              <a:rPr lang="ru-RU" sz="3200" dirty="0"/>
              <a:t> in a straight line or in the second stage of a lateral line.</a:t>
            </a:r>
            <a:br>
              <a:rPr lang="uk-UA" sz="2800" dirty="0"/>
            </a:br>
            <a:r>
              <a:rPr lang="uk-UA" sz="2800" dirty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pPr algn="ctr" rtl="0">
              <a:buNone/>
            </a:pPr>
            <a:r>
              <a:rPr lang="uk-UA" sz="3200" b="1" u="sng" dirty="0">
                <a:solidFill>
                  <a:srgbClr val="FF0000"/>
                </a:solidFill>
              </a:rPr>
              <a:t>MARRIAGE AGREEMENT</a:t>
            </a:r>
          </a:p>
          <a:p>
            <a:pPr algn="l" rtl="0">
              <a:buFont typeface="Arial" pitchFamily="34" charset="0"/>
              <a:buChar char="•"/>
            </a:pPr>
            <a:r>
              <a:rPr lang="ru-RU" sz="3200" b="1" i="1" dirty="0"/>
              <a:t>Can. 817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r>
              <a:rPr lang="ru-RU" sz="3200" b="1" dirty="0"/>
              <a:t> § 1. </a:t>
            </a:r>
            <a:r>
              <a:rPr lang="ru-RU" sz="3200" dirty="0"/>
              <a:t>Marital consent is an act of will, on the basis of which a man and a woman through an inseparable union give each other and accept each other for the formation of a marriage..</a:t>
            </a:r>
            <a:endParaRPr lang="en-US" sz="3200" dirty="0"/>
          </a:p>
          <a:p>
            <a:pPr algn="l" rtl="0">
              <a:buNone/>
            </a:pPr>
            <a:br>
              <a:rPr lang="ru-RU" sz="3200" dirty="0"/>
            </a:br>
            <a:r>
              <a:rPr lang="ru-RU" sz="3200" dirty="0"/>
              <a:t> </a:t>
            </a:r>
            <a:r>
              <a:rPr lang="ru-RU" sz="3200" b="1" dirty="0"/>
              <a:t>§ 2.</a:t>
            </a:r>
            <a:r>
              <a:rPr lang="ru-RU" sz="3200" dirty="0"/>
              <a:t> Marital consent cannot be replaced by any human authority.</a:t>
            </a:r>
            <a:br>
              <a:rPr lang="ru-RU" sz="2800" dirty="0"/>
            </a:br>
            <a:endParaRPr lang="uk-UA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818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r>
              <a:rPr lang="uk-UA" sz="3200" i="1" dirty="0">
                <a:solidFill>
                  <a:srgbClr val="FF0000"/>
                </a:solidFill>
              </a:rPr>
              <a:t>Those who are incapable of marriage are those</a:t>
            </a:r>
            <a:r>
              <a:rPr lang="uk-UA" sz="3200" dirty="0"/>
              <a:t>, which:</a:t>
            </a:r>
            <a:endParaRPr lang="en-US" sz="3200" dirty="0"/>
          </a:p>
          <a:p>
            <a:pPr algn="l" rtl="0">
              <a:buNone/>
            </a:pPr>
            <a:br>
              <a:rPr lang="uk-UA" sz="3200" dirty="0"/>
            </a:br>
            <a:r>
              <a:rPr lang="uk-UA" sz="3200" b="1" dirty="0"/>
              <a:t>1st</a:t>
            </a:r>
            <a:r>
              <a:rPr lang="uk-UA" sz="3200" dirty="0"/>
              <a:t> - deprived of sufficient use of reason;</a:t>
            </a:r>
            <a:br>
              <a:rPr lang="uk-UA" sz="3200" dirty="0"/>
            </a:br>
            <a:endParaRPr lang="uk-UA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algn="l" rtl="0"/>
            <a:r>
              <a:rPr lang="uk-UA" sz="3200" b="1" i="1" dirty="0"/>
              <a:t>Can. 818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r>
              <a:rPr lang="uk-UA" sz="3200" i="1" dirty="0">
                <a:solidFill>
                  <a:srgbClr val="FF0000"/>
                </a:solidFill>
              </a:rPr>
              <a:t>Those who are incapable of marriage are those</a:t>
            </a:r>
            <a:r>
              <a:rPr lang="uk-UA" sz="3200" dirty="0"/>
              <a:t>, which:</a:t>
            </a:r>
            <a:endParaRPr lang="en-US" sz="3200" dirty="0"/>
          </a:p>
          <a:p>
            <a:pPr algn="l" rtl="0">
              <a:buNone/>
            </a:pPr>
            <a:r>
              <a:rPr lang="en-US" sz="3200" b="1" dirty="0"/>
              <a:t> </a:t>
            </a:r>
            <a:r>
              <a:rPr lang="uk-UA" sz="3200" b="1" dirty="0"/>
              <a:t>2nd</a:t>
            </a:r>
            <a:r>
              <a:rPr lang="uk-UA" sz="3200" dirty="0"/>
              <a:t> - have </a:t>
            </a:r>
            <a:r>
              <a:rPr lang="uk-UA" sz="3200" i="1" dirty="0">
                <a:solidFill>
                  <a:srgbClr val="FF0000"/>
                </a:solidFill>
              </a:rPr>
              <a:t>serious lack of evaluative recognition</a:t>
            </a:r>
            <a:r>
              <a:rPr lang="uk-UA" sz="3200" dirty="0"/>
              <a:t> concerning the essential marital rights and obligations which are mutually transferred and accepted;</a:t>
            </a:r>
            <a:endParaRPr lang="en-US" sz="3200" dirty="0"/>
          </a:p>
          <a:p>
            <a:pPr algn="l" rtl="0">
              <a:buNone/>
            </a:pPr>
            <a:br>
              <a:rPr lang="uk-UA" sz="800" dirty="0"/>
            </a:br>
            <a:r>
              <a:rPr lang="uk-UA" sz="3200" b="1" dirty="0"/>
              <a:t>3rd</a:t>
            </a:r>
            <a:r>
              <a:rPr lang="uk-UA" sz="3200" dirty="0"/>
              <a:t> - due to mental nature are unable to take on significant marital responsibilities.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819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r>
              <a:rPr lang="uk-UA" sz="3200" i="1" dirty="0"/>
              <a:t>In order for marital consent to exist</a:t>
            </a:r>
            <a:r>
              <a:rPr lang="uk-UA" sz="3200" dirty="0"/>
              <a:t>, it is necessary that those who marry know at least that </a:t>
            </a:r>
            <a:r>
              <a:rPr lang="uk-UA" sz="3200" i="1" dirty="0">
                <a:solidFill>
                  <a:srgbClr val="FF0000"/>
                </a:solidFill>
              </a:rPr>
              <a:t>marriage is a long-term union between a man and a woman, aimed at having children through a certain sexual intercourse</a:t>
            </a:r>
            <a:r>
              <a:rPr lang="uk-UA" sz="3200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820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endParaRPr lang="en-US" sz="3200" dirty="0"/>
          </a:p>
          <a:p>
            <a:pPr algn="l" rtl="0">
              <a:buNone/>
            </a:pPr>
            <a:r>
              <a:rPr lang="en-US" sz="3200" b="1" dirty="0"/>
              <a:t>  </a:t>
            </a:r>
            <a:r>
              <a:rPr lang="ru-RU" sz="3200" b="1" dirty="0"/>
              <a:t>§ 1.</a:t>
            </a:r>
            <a:r>
              <a:rPr lang="ru-RU" sz="3200" dirty="0"/>
              <a:t> </a:t>
            </a:r>
            <a:r>
              <a:rPr lang="ru-RU" sz="3200" i="1" dirty="0">
                <a:solidFill>
                  <a:srgbClr val="FF0000"/>
                </a:solidFill>
              </a:rPr>
              <a:t>Error regarding </a:t>
            </a:r>
            <a:r>
              <a:rPr lang="ru-RU" sz="3200" b="1" i="1" dirty="0">
                <a:solidFill>
                  <a:srgbClr val="FF0000"/>
                </a:solidFill>
              </a:rPr>
              <a:t>person</a:t>
            </a:r>
            <a:r>
              <a:rPr lang="ru-RU" sz="3200" i="1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makes the couple invalid.</a:t>
            </a:r>
            <a:endParaRPr lang="en-US" sz="3200" dirty="0"/>
          </a:p>
          <a:p>
            <a:pPr algn="l" rtl="0">
              <a:buNone/>
            </a:pPr>
            <a:br>
              <a:rPr lang="ru-RU" sz="3200" dirty="0"/>
            </a:br>
            <a:r>
              <a:rPr lang="ru-RU" sz="3200" dirty="0"/>
              <a:t> </a:t>
            </a:r>
            <a:r>
              <a:rPr lang="en-US" sz="3200" dirty="0"/>
              <a:t> </a:t>
            </a:r>
            <a:r>
              <a:rPr lang="ru-RU" sz="3200" b="1" dirty="0"/>
              <a:t>§ 2</a:t>
            </a:r>
            <a:r>
              <a:rPr lang="ru-RU" sz="3200" dirty="0"/>
              <a:t>. </a:t>
            </a:r>
            <a:r>
              <a:rPr lang="ru-RU" sz="3200" i="1" dirty="0">
                <a:solidFill>
                  <a:srgbClr val="FF0000"/>
                </a:solidFill>
              </a:rPr>
              <a:t>Error regarding </a:t>
            </a:r>
            <a:r>
              <a:rPr lang="ru-RU" sz="3200" b="1" i="1" dirty="0">
                <a:solidFill>
                  <a:srgbClr val="FF0000"/>
                </a:solidFill>
              </a:rPr>
              <a:t>personality qualities</a:t>
            </a:r>
            <a:r>
              <a:rPr lang="ru-RU" sz="3200" dirty="0"/>
              <a:t>, even if it was the cause of marriage, does not break the marriage, except that this quality was directly and fundamentally intended.</a:t>
            </a:r>
            <a:endParaRPr lang="uk-UA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821</a:t>
            </a:r>
            <a:r>
              <a:rPr lang="ru-RU" sz="3200" dirty="0"/>
              <a:t>- Who marries, </a:t>
            </a:r>
            <a:r>
              <a:rPr lang="ru-RU" sz="3200" i="1" dirty="0">
                <a:solidFill>
                  <a:srgbClr val="FF0000"/>
                </a:solidFill>
              </a:rPr>
              <a:t>deceived by cunning</a:t>
            </a:r>
            <a:r>
              <a:rPr lang="ru-RU" sz="3200" dirty="0"/>
              <a:t>, committed for the purpose of obtaining the consent of the spouses regarding a certain quality of the other party, which by its nature may seriously violate the commonality of married life, he concludes it illegally.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2800" dirty="0"/>
              <a:t>Jesus directly touched the couple, explaining his teaching about the kingdom of God. The establishment of this Kingdom was at the heart of his saving mission.</a:t>
            </a:r>
            <a:endParaRPr lang="en-US" sz="2800" dirty="0"/>
          </a:p>
          <a:p>
            <a:pPr algn="l" rtl="0">
              <a:buNone/>
            </a:pPr>
            <a:endParaRPr lang="ru-RU" sz="2800" dirty="0"/>
          </a:p>
          <a:p>
            <a:pPr algn="l" rtl="0"/>
            <a:r>
              <a:rPr lang="ru-RU" sz="2800" dirty="0"/>
              <a:t>He uses language and marriage as a sign in which the salvation of mankind, the establishment of the Kingdom of God, is depicted in accessible terms. </a:t>
            </a:r>
            <a:endParaRPr lang="uk-UA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822</a:t>
            </a:r>
            <a:r>
              <a:rPr lang="uk-UA" sz="3200" dirty="0"/>
              <a:t>- </a:t>
            </a:r>
            <a:r>
              <a:rPr lang="uk-UA" sz="3200" i="1" dirty="0">
                <a:solidFill>
                  <a:srgbClr val="FF0000"/>
                </a:solidFill>
              </a:rPr>
              <a:t>An error in the unity or inseparability or dignity of a spouse's secret</a:t>
            </a:r>
            <a:r>
              <a:rPr lang="uk-UA" sz="3200" dirty="0"/>
              <a:t> does not violate marital consent, unless it determines the will.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232" y="228600"/>
            <a:ext cx="8503920" cy="9681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824</a:t>
            </a:r>
            <a:r>
              <a:rPr lang="uk-UA" sz="3200" b="1" dirty="0"/>
              <a:t> </a:t>
            </a:r>
            <a:r>
              <a:rPr lang="uk-UA" sz="3200" dirty="0"/>
              <a:t>- </a:t>
            </a:r>
            <a:r>
              <a:rPr lang="uk-UA" sz="3200" b="1" dirty="0"/>
              <a:t> § 1. </a:t>
            </a:r>
            <a:r>
              <a:rPr lang="uk-UA" sz="3200" dirty="0"/>
              <a:t>It is accepted that </a:t>
            </a:r>
            <a:r>
              <a:rPr lang="uk-UA" sz="3200" i="1" dirty="0">
                <a:solidFill>
                  <a:srgbClr val="FF0000"/>
                </a:solidFill>
              </a:rPr>
              <a:t>internal consent </a:t>
            </a:r>
            <a:r>
              <a:rPr lang="uk-UA" sz="3200" i="1" dirty="0"/>
              <a:t>meets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b="1" i="1" dirty="0">
                <a:solidFill>
                  <a:srgbClr val="FF0000"/>
                </a:solidFill>
              </a:rPr>
              <a:t>in words</a:t>
            </a:r>
            <a:r>
              <a:rPr lang="uk-UA" sz="3200" i="1" dirty="0">
                <a:solidFill>
                  <a:srgbClr val="FF0000"/>
                </a:solidFill>
              </a:rPr>
              <a:t> or </a:t>
            </a:r>
            <a:r>
              <a:rPr lang="uk-UA" sz="3200" b="1" i="1" dirty="0">
                <a:solidFill>
                  <a:srgbClr val="FF0000"/>
                </a:solidFill>
              </a:rPr>
              <a:t>sign</a:t>
            </a:r>
            <a:r>
              <a:rPr lang="en-CA" sz="3200" b="1" i="1" dirty="0">
                <a:solidFill>
                  <a:srgbClr val="FF0000"/>
                </a:solidFill>
              </a:rPr>
              <a:t>s</a:t>
            </a:r>
            <a:r>
              <a:rPr lang="uk-UA" sz="3200" i="1" dirty="0">
                <a:solidFill>
                  <a:srgbClr val="FF0000"/>
                </a:solidFill>
              </a:rPr>
              <a:t>, used when concluding a marriage</a:t>
            </a:r>
            <a:r>
              <a:rPr lang="uk-UA" sz="3200" dirty="0"/>
              <a:t>.</a:t>
            </a:r>
            <a:br>
              <a:rPr lang="uk-UA" sz="3200" dirty="0"/>
            </a:br>
            <a:r>
              <a:rPr lang="uk-UA" sz="3200" dirty="0"/>
              <a:t> </a:t>
            </a:r>
            <a:r>
              <a:rPr lang="uk-UA" sz="3200" b="1" dirty="0"/>
              <a:t>§ 2.</a:t>
            </a:r>
            <a:r>
              <a:rPr lang="uk-UA" sz="3200" dirty="0"/>
              <a:t> If, however, one of the parties or both by a positive act of will would exclude the spouses themselves or some essential element of the spouses, or some essential property, they conclude it invalidly.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825</a:t>
            </a:r>
            <a:r>
              <a:rPr lang="ru-RU" sz="3200" b="1" dirty="0"/>
              <a:t> </a:t>
            </a:r>
            <a:r>
              <a:rPr lang="ru-RU" sz="3200" dirty="0"/>
              <a:t>- The marriage concluded under is invalid </a:t>
            </a:r>
            <a:r>
              <a:rPr lang="ru-RU" sz="3200" b="1" dirty="0">
                <a:solidFill>
                  <a:srgbClr val="FF0000"/>
                </a:solidFill>
              </a:rPr>
              <a:t>under duress or under the influence of some severe fear from outside</a:t>
            </a:r>
            <a:r>
              <a:rPr lang="ru-RU" sz="3200" dirty="0"/>
              <a:t>, at least not intentionally called, for the release of which, someone was forced to choose a spouse.</a:t>
            </a:r>
            <a:endParaRPr lang="uk-UA" sz="3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ru-RU" sz="3200" b="1" i="1" dirty="0"/>
              <a:t>Can. 826</a:t>
            </a:r>
            <a:r>
              <a:rPr lang="ru-RU" sz="3200" b="1" dirty="0"/>
              <a:t> </a:t>
            </a:r>
            <a:r>
              <a:rPr lang="ru-RU" sz="3200" dirty="0"/>
              <a:t>- You can not legally enter into a marriage </a:t>
            </a:r>
            <a:r>
              <a:rPr lang="en-CA" sz="3200" b="1" dirty="0">
                <a:solidFill>
                  <a:srgbClr val="FF0000"/>
                </a:solidFill>
              </a:rPr>
              <a:t>conditionally</a:t>
            </a:r>
            <a:r>
              <a:rPr lang="ru-RU" sz="3200" dirty="0"/>
              <a:t>.</a:t>
            </a:r>
            <a:endParaRPr lang="en-US" sz="3200" dirty="0"/>
          </a:p>
          <a:p>
            <a:pPr algn="l" rtl="0">
              <a:buNone/>
            </a:pPr>
            <a:endParaRPr lang="ru-RU" sz="3200" dirty="0"/>
          </a:p>
          <a:p>
            <a:pPr algn="l" rtl="0"/>
            <a:r>
              <a:rPr lang="ru-RU" sz="3200" b="1" i="1" dirty="0"/>
              <a:t>Can. 827</a:t>
            </a:r>
            <a:r>
              <a:rPr lang="ru-RU" sz="3200" b="1" dirty="0"/>
              <a:t> </a:t>
            </a:r>
            <a:r>
              <a:rPr lang="ru-RU" sz="3200" dirty="0"/>
              <a:t>- Although the spouses were entered into illegally due to an obstacle or lack of a legally prescribed form of marriage, it is, however, assumed that this consent continues until it becomes known about its revocation.</a:t>
            </a:r>
            <a:endParaRPr lang="uk-UA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232" y="228600"/>
            <a:ext cx="8503920" cy="824136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algn="l" rtl="0"/>
            <a:r>
              <a:rPr lang="uk-UA" sz="3200" b="1" i="1" dirty="0"/>
              <a:t>Can. 828</a:t>
            </a:r>
            <a:r>
              <a:rPr lang="uk-UA" sz="3200" dirty="0"/>
              <a:t> - </a:t>
            </a:r>
            <a:r>
              <a:rPr lang="uk-UA" sz="3200" b="1" dirty="0"/>
              <a:t>§ 1.</a:t>
            </a:r>
            <a:r>
              <a:rPr lang="uk-UA" sz="3200" dirty="0"/>
              <a:t> Only those spouses are valid, </a:t>
            </a:r>
            <a:r>
              <a:rPr lang="uk-UA" sz="3200" i="1" dirty="0">
                <a:solidFill>
                  <a:srgbClr val="FF0000"/>
                </a:solidFill>
              </a:rPr>
              <a:t>which are concluded in accordance with the sacred rite before the local hierarch or pastor or priest</a:t>
            </a:r>
            <a:r>
              <a:rPr lang="uk-UA" sz="3200" dirty="0"/>
              <a:t>who has been empowered by one of the two to bless the spouses, and in the presence of at least </a:t>
            </a:r>
            <a:r>
              <a:rPr lang="uk-UA" sz="3200" b="1" dirty="0"/>
              <a:t>two witnesses</a:t>
            </a:r>
            <a:r>
              <a:rPr lang="uk-UA" sz="3200" dirty="0"/>
              <a:t>, however, in accordance with the prescriptions of the following canons and with observance exceptions</a:t>
            </a:r>
            <a:r>
              <a:rPr lang="en-US" sz="3200" dirty="0"/>
              <a:t> (</a:t>
            </a:r>
            <a:r>
              <a:rPr lang="uk-UA" sz="3200" dirty="0"/>
              <a:t>in cann. 832 and 834,§ 2</a:t>
            </a:r>
            <a:r>
              <a:rPr lang="en-US" sz="3200" dirty="0"/>
              <a:t>)</a:t>
            </a:r>
            <a:r>
              <a:rPr lang="uk-UA" sz="3200" dirty="0"/>
              <a:t>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l" rtl="0"/>
            <a:r>
              <a:rPr lang="uk-UA" sz="3200" b="1" i="1" dirty="0"/>
              <a:t>Can. 828</a:t>
            </a:r>
            <a:r>
              <a:rPr lang="uk-UA" sz="3200" dirty="0"/>
              <a:t> - </a:t>
            </a:r>
            <a:br>
              <a:rPr lang="uk-UA" sz="3200" dirty="0"/>
            </a:br>
            <a:r>
              <a:rPr lang="uk-UA" sz="3200" dirty="0"/>
              <a:t> </a:t>
            </a:r>
            <a:r>
              <a:rPr lang="uk-UA" sz="3200" b="1" dirty="0"/>
              <a:t> § 2. </a:t>
            </a:r>
            <a:r>
              <a:rPr lang="uk-UA" sz="3200" dirty="0"/>
              <a:t>This rite is considered sacred because of the participation </a:t>
            </a:r>
            <a:r>
              <a:rPr lang="en-CA" sz="3200" dirty="0"/>
              <a:t>of </a:t>
            </a:r>
            <a:r>
              <a:rPr lang="uk-UA" sz="3200" b="1" dirty="0">
                <a:solidFill>
                  <a:srgbClr val="FF0000"/>
                </a:solidFill>
              </a:rPr>
              <a:t>the priest</a:t>
            </a:r>
            <a:r>
              <a:rPr lang="en-CA" sz="3200" b="1" dirty="0">
                <a:solidFill>
                  <a:srgbClr val="FF0000"/>
                </a:solidFill>
              </a:rPr>
              <a:t> </a:t>
            </a:r>
            <a:r>
              <a:rPr lang="uk-UA" sz="3200" dirty="0"/>
              <a:t>who assists and blesses.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algn="l" rtl="0"/>
            <a:r>
              <a:rPr lang="ru-RU" sz="3200" b="1" i="1" dirty="0"/>
              <a:t>Can. 837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endParaRPr lang="en-US" sz="3200" dirty="0"/>
          </a:p>
          <a:p>
            <a:pPr algn="l" rtl="0">
              <a:buNone/>
            </a:pPr>
            <a:r>
              <a:rPr lang="en-US" sz="3200" b="1" dirty="0"/>
              <a:t> </a:t>
            </a:r>
            <a:r>
              <a:rPr lang="ru-RU" sz="3200" b="1" dirty="0"/>
              <a:t>§ 1.</a:t>
            </a:r>
            <a:r>
              <a:rPr lang="ru-RU" sz="3200" dirty="0"/>
              <a:t> For an orthodox couple, it is necessary that the parties be </a:t>
            </a:r>
            <a:r>
              <a:rPr lang="ru-RU" sz="3200" b="1" dirty="0">
                <a:solidFill>
                  <a:srgbClr val="FF0000"/>
                </a:solidFill>
              </a:rPr>
              <a:t>present together at the same time</a:t>
            </a:r>
            <a:r>
              <a:rPr lang="ru-RU" sz="3200" dirty="0"/>
              <a:t> and </a:t>
            </a:r>
            <a:r>
              <a:rPr lang="ru-RU" sz="3200" b="1" dirty="0">
                <a:solidFill>
                  <a:srgbClr val="FF0000"/>
                </a:solidFill>
              </a:rPr>
              <a:t>mutually agreed</a:t>
            </a:r>
            <a:r>
              <a:rPr lang="ru-RU" sz="3200" dirty="0"/>
              <a:t> for spouses.</a:t>
            </a:r>
            <a:br>
              <a:rPr lang="ru-RU" sz="3200" dirty="0"/>
            </a:br>
            <a:r>
              <a:rPr lang="ru-RU" sz="3200" dirty="0"/>
              <a:t> </a:t>
            </a:r>
            <a:endParaRPr lang="uk-UA" sz="32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algn="l" rtl="0"/>
            <a:r>
              <a:rPr lang="ru-RU" sz="3200" b="1" i="1" dirty="0"/>
              <a:t>Can. 837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br>
              <a:rPr lang="ru-RU" sz="3200" dirty="0"/>
            </a:br>
            <a:r>
              <a:rPr lang="ru-RU" sz="3200" dirty="0"/>
              <a:t> </a:t>
            </a:r>
            <a:r>
              <a:rPr lang="ru-RU" sz="3200" b="1" dirty="0"/>
              <a:t>§ 2.</a:t>
            </a:r>
            <a:r>
              <a:rPr lang="ru-RU" sz="3200" dirty="0"/>
              <a:t> You can't get married </a:t>
            </a:r>
            <a:r>
              <a:rPr lang="en-CA" sz="3200" dirty="0"/>
              <a:t>via</a:t>
            </a:r>
            <a:r>
              <a:rPr lang="ru-RU" sz="3200" dirty="0"/>
              <a:t> </a:t>
            </a:r>
            <a:r>
              <a:rPr lang="ru-RU" sz="3200" i="1" dirty="0">
                <a:solidFill>
                  <a:srgbClr val="FF0000"/>
                </a:solidFill>
              </a:rPr>
              <a:t>authorized</a:t>
            </a:r>
            <a:r>
              <a:rPr lang="en-CA" sz="3200" i="1" dirty="0">
                <a:solidFill>
                  <a:srgbClr val="FF0000"/>
                </a:solidFill>
              </a:rPr>
              <a:t> person</a:t>
            </a:r>
            <a:r>
              <a:rPr lang="ru-RU" sz="3200" dirty="0"/>
              <a:t>, except that the particular right of the Church of its own right determines something else. </a:t>
            </a:r>
            <a:endParaRPr lang="en-US" sz="3200" dirty="0"/>
          </a:p>
          <a:p>
            <a:pPr algn="l" rtl="0">
              <a:buNone/>
            </a:pPr>
            <a:r>
              <a:rPr lang="en-US" sz="3200" dirty="0"/>
              <a:t> </a:t>
            </a:r>
          </a:p>
          <a:p>
            <a:pPr algn="l" rtl="0">
              <a:buNone/>
            </a:pPr>
            <a:r>
              <a:rPr lang="en-US" sz="3200" dirty="0"/>
              <a:t> </a:t>
            </a:r>
            <a:r>
              <a:rPr lang="ru-RU" sz="3200" dirty="0"/>
              <a:t>IN this case, care should also be taken under the conditions under which such a marriage may be entered into. </a:t>
            </a:r>
            <a:endParaRPr lang="uk-UA" sz="32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232" y="228600"/>
            <a:ext cx="8503920" cy="824136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algn="l" rtl="0"/>
            <a:r>
              <a:rPr lang="ru-RU" sz="3200" b="1" i="1" dirty="0"/>
              <a:t>Can. 853</a:t>
            </a:r>
            <a:r>
              <a:rPr lang="ru-RU" sz="3200" b="1" dirty="0"/>
              <a:t> </a:t>
            </a:r>
            <a:r>
              <a:rPr lang="ru-RU" sz="3200" dirty="0"/>
              <a:t>- Sacred marriage node after the completion of the marriage </a:t>
            </a:r>
            <a:r>
              <a:rPr lang="ru-RU" sz="3200" b="1" dirty="0">
                <a:solidFill>
                  <a:srgbClr val="FF0000"/>
                </a:solidFill>
              </a:rPr>
              <a:t>cannot be resolved by any human authority and for any reason</a:t>
            </a:r>
            <a:r>
              <a:rPr lang="ru-RU" sz="3200" dirty="0"/>
              <a:t>, except death.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Autofit/>
          </a:bodyPr>
          <a:lstStyle/>
          <a:p>
            <a:pPr algn="l" rtl="0"/>
            <a:r>
              <a:rPr lang="ru-RU" sz="3200" b="1" i="1" dirty="0"/>
              <a:t>Can. 862</a:t>
            </a:r>
            <a:r>
              <a:rPr lang="ru-RU" sz="3200" dirty="0"/>
              <a:t>- </a:t>
            </a:r>
            <a:r>
              <a:rPr lang="ru-RU" sz="3200" i="1" dirty="0">
                <a:solidFill>
                  <a:srgbClr val="FF0000"/>
                </a:solidFill>
              </a:rPr>
              <a:t>Incomplete marriage </a:t>
            </a:r>
            <a:r>
              <a:rPr lang="ru-RU" sz="3200" dirty="0"/>
              <a:t>may be terminated for a valid reason </a:t>
            </a:r>
            <a:r>
              <a:rPr lang="ru-RU" sz="3200" b="1" dirty="0"/>
              <a:t>Roman Bishop </a:t>
            </a:r>
            <a:r>
              <a:rPr lang="ru-RU" sz="3200" dirty="0"/>
              <a:t>at the request of both parties or only one, even if the other does not agree.</a:t>
            </a:r>
            <a:endParaRPr lang="uk-U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uk-UA" sz="2800" b="1" i="1" dirty="0"/>
              <a:t>Can. 776</a:t>
            </a:r>
            <a:r>
              <a:rPr lang="uk-UA" sz="2800" b="1" dirty="0"/>
              <a:t> </a:t>
            </a:r>
            <a:r>
              <a:rPr lang="uk-UA" sz="2800" dirty="0"/>
              <a:t>- </a:t>
            </a:r>
            <a:r>
              <a:rPr lang="uk-UA" sz="2800" b="1" dirty="0"/>
              <a:t>§ 1.</a:t>
            </a:r>
            <a:r>
              <a:rPr lang="uk-UA" sz="2800" dirty="0"/>
              <a:t> The conjugal union, founded by the Creator and endowed with his laws, thanks to which a man and a woman by irrevocable personal consent form a mutual community of all life, is by its nature intended for </a:t>
            </a:r>
            <a:r>
              <a:rPr lang="uk-UA" sz="2800" i="1" dirty="0">
                <a:solidFill>
                  <a:srgbClr val="FF0000"/>
                </a:solidFill>
              </a:rPr>
              <a:t>good spouses </a:t>
            </a:r>
            <a:r>
              <a:rPr lang="uk-UA" sz="2800" dirty="0"/>
              <a:t>and </a:t>
            </a:r>
            <a:r>
              <a:rPr lang="uk-UA" sz="2800" i="1" dirty="0">
                <a:solidFill>
                  <a:srgbClr val="FF0000"/>
                </a:solidFill>
              </a:rPr>
              <a:t>birth and upbringing of children</a:t>
            </a:r>
            <a:r>
              <a:rPr lang="uk-UA" sz="2800" dirty="0"/>
              <a:t>.</a:t>
            </a:r>
            <a:br>
              <a:rPr lang="uk-UA" sz="2800" dirty="0"/>
            </a:br>
            <a:r>
              <a:rPr lang="uk-UA" sz="2800" dirty="0"/>
              <a:t> </a:t>
            </a:r>
            <a:r>
              <a:rPr lang="uk-UA" sz="2800" b="1" dirty="0"/>
              <a:t>§ 2.</a:t>
            </a:r>
            <a:r>
              <a:rPr lang="uk-UA" sz="2800" dirty="0"/>
              <a:t> From the institution of Christ </a:t>
            </a:r>
            <a:r>
              <a:rPr lang="uk-UA" sz="2800" dirty="0">
                <a:solidFill>
                  <a:srgbClr val="FF0000"/>
                </a:solidFill>
              </a:rPr>
              <a:t>the lawful marriage between the baptized is thus a sacred mystery</a:t>
            </a:r>
            <a:r>
              <a:rPr lang="uk-UA" sz="2800" dirty="0"/>
              <a:t>, by which, like the perfect union of Christ with the Church, God unites them, and they are as if sanctified and strengthened by the grace of mystery.</a:t>
            </a:r>
            <a:br>
              <a:rPr lang="uk-UA" sz="2800" dirty="0"/>
            </a:br>
            <a:r>
              <a:rPr lang="uk-UA" sz="2800" dirty="0"/>
              <a:t> </a:t>
            </a:r>
            <a:r>
              <a:rPr lang="uk-UA" sz="2800" b="1" dirty="0"/>
              <a:t>§ 3.</a:t>
            </a:r>
            <a:r>
              <a:rPr lang="uk-UA" sz="2800" dirty="0"/>
              <a:t> Significant signs are </a:t>
            </a:r>
            <a:r>
              <a:rPr lang="uk-UA" sz="2800" b="1" dirty="0">
                <a:solidFill>
                  <a:srgbClr val="FF0000"/>
                </a:solidFill>
              </a:rPr>
              <a:t>unity</a:t>
            </a:r>
            <a:r>
              <a:rPr lang="uk-UA" sz="2800" dirty="0"/>
              <a:t> and </a:t>
            </a:r>
            <a:r>
              <a:rPr lang="uk-UA" sz="2800" b="1" dirty="0">
                <a:solidFill>
                  <a:srgbClr val="FF0000"/>
                </a:solidFill>
              </a:rPr>
              <a:t>continuity</a:t>
            </a:r>
            <a:r>
              <a:rPr lang="uk-UA" sz="2800" dirty="0"/>
              <a:t>, which in marriage between the baptized acquire special power in view of the sacred mystery.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4426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uk-UA" sz="2800" b="1" dirty="0"/>
              <a:t>Can. 776 § 2</a:t>
            </a:r>
            <a:r>
              <a:rPr lang="uk-UA" sz="2800" dirty="0"/>
              <a:t>describes the couple as a sacrament. The term sacrament can be understood in</a:t>
            </a:r>
            <a:r>
              <a:rPr lang="en-CA" sz="2800" dirty="0"/>
              <a:t> </a:t>
            </a:r>
            <a:r>
              <a:rPr lang="uk-UA" sz="2800" i="1" dirty="0"/>
              <a:t>two values. </a:t>
            </a:r>
            <a:endParaRPr lang="en-US" sz="2800" i="1" dirty="0"/>
          </a:p>
          <a:p>
            <a:pPr algn="l" rtl="0">
              <a:buNone/>
            </a:pPr>
            <a:endParaRPr lang="en-US" sz="2800" i="1" dirty="0"/>
          </a:p>
          <a:p>
            <a:pPr algn="l" rtl="0"/>
            <a:r>
              <a:rPr lang="uk-UA" sz="2800" b="1" dirty="0"/>
              <a:t>The first value</a:t>
            </a:r>
            <a:r>
              <a:rPr lang="uk-UA" sz="2800" dirty="0"/>
              <a:t>: the biblical origin of the Sacrament is meant as entering the Paschal Sacrament of Unity, just as in the great Sacrament of Christ and the Church (Ephesians 5:32), girlfriends are called to represent and participate in Christ's conjugal love for the Church.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7947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uk-UA" sz="2800" dirty="0"/>
              <a:t>Christ's love for His Church is an icon of inseparable conjugal love between Christians. The teaching of the Eastern Churches emphasizes the first meaning.</a:t>
            </a:r>
            <a:endParaRPr lang="en-US" sz="2800" dirty="0"/>
          </a:p>
          <a:p>
            <a:pPr algn="l" rtl="0">
              <a:buNone/>
            </a:pPr>
            <a:r>
              <a:rPr lang="uk-UA" sz="2800" dirty="0"/>
              <a:t> </a:t>
            </a:r>
            <a:endParaRPr lang="en-US" sz="2800" dirty="0"/>
          </a:p>
          <a:p>
            <a:pPr algn="l" rtl="0"/>
            <a:r>
              <a:rPr lang="uk-UA" sz="2800" b="1" dirty="0"/>
              <a:t>The second value</a:t>
            </a:r>
            <a:r>
              <a:rPr lang="uk-UA" sz="2800" dirty="0"/>
              <a:t>: The sacrament is the visible and active law of grace (Ephesians 1: 9), which unites friends in God.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8296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2800" b="1" i="1" dirty="0"/>
              <a:t>Can. 777</a:t>
            </a:r>
            <a:r>
              <a:rPr lang="ru-RU" sz="2800" b="1" dirty="0"/>
              <a:t> </a:t>
            </a:r>
            <a:r>
              <a:rPr lang="ru-RU" sz="2800" dirty="0"/>
              <a:t>- On the basis of marriage between spouses arise </a:t>
            </a:r>
            <a:r>
              <a:rPr lang="en-CA" sz="2800" b="1" i="1" dirty="0">
                <a:solidFill>
                  <a:srgbClr val="FF0000"/>
                </a:solidFill>
              </a:rPr>
              <a:t>equal</a:t>
            </a:r>
            <a:r>
              <a:rPr lang="ru-RU" sz="2800" i="1" dirty="0">
                <a:solidFill>
                  <a:srgbClr val="FF0000"/>
                </a:solidFill>
              </a:rPr>
              <a:t> rights and responsibilities </a:t>
            </a:r>
            <a:r>
              <a:rPr lang="ru-RU" sz="2800" dirty="0"/>
              <a:t>in relation to the commonality of married life.</a:t>
            </a:r>
          </a:p>
          <a:p>
            <a:pPr algn="l" rtl="0">
              <a:buNone/>
            </a:pP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l" rtl="0"/>
            <a:r>
              <a:rPr lang="uk-UA" sz="2800" b="1" i="1" dirty="0"/>
              <a:t>Can. 780</a:t>
            </a:r>
            <a:r>
              <a:rPr lang="uk-UA" sz="2800" dirty="0"/>
              <a:t> - </a:t>
            </a:r>
            <a:r>
              <a:rPr lang="uk-UA" sz="2800" b="1" dirty="0"/>
              <a:t>§ 1.</a:t>
            </a:r>
            <a:r>
              <a:rPr lang="uk-UA" sz="2800" dirty="0"/>
              <a:t> Married Catholics, even if only one party is Catholic, </a:t>
            </a:r>
            <a:r>
              <a:rPr lang="uk-UA" sz="2800" b="1" dirty="0">
                <a:solidFill>
                  <a:srgbClr val="FF0000"/>
                </a:solidFill>
              </a:rPr>
              <a:t>subject not only to God's law but also to the canon law</a:t>
            </a:r>
            <a:r>
              <a:rPr lang="uk-UA" sz="2800" dirty="0"/>
              <a:t>, with observance of the competence of the state power concerning purely civil consequences of the spouses.</a:t>
            </a:r>
            <a:br>
              <a:rPr lang="uk-UA" sz="2800" dirty="0"/>
            </a:br>
            <a:r>
              <a:rPr lang="uk-UA" sz="2800" dirty="0"/>
              <a:t> </a:t>
            </a:r>
          </a:p>
          <a:p>
            <a:pPr algn="l" rtl="0">
              <a:buNone/>
            </a:pPr>
            <a:endParaRPr lang="uk-U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534400" cy="758952"/>
          </a:xfrm>
        </p:spPr>
        <p:txBody>
          <a:bodyPr>
            <a:normAutofit fontScale="90000"/>
          </a:bodyPr>
          <a:lstStyle/>
          <a:p>
            <a:pPr rtl="0"/>
            <a:r>
              <a:rPr lang="uk-UA" sz="3000" b="1" dirty="0">
                <a:solidFill>
                  <a:srgbClr val="FF0000"/>
                </a:solidFill>
              </a:rPr>
              <a:t>Canonical aspects of the Sacrament of Matrimony</a:t>
            </a:r>
            <a:endParaRPr lang="uk-UA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uk-UA" sz="2800" b="1" i="1" dirty="0"/>
              <a:t>Can. 780</a:t>
            </a:r>
            <a:r>
              <a:rPr lang="uk-UA" sz="2800" dirty="0"/>
              <a:t> - </a:t>
            </a:r>
            <a:br>
              <a:rPr lang="uk-UA" sz="2800" dirty="0"/>
            </a:br>
            <a:r>
              <a:rPr lang="uk-UA" sz="2800" dirty="0"/>
              <a:t> </a:t>
            </a:r>
            <a:r>
              <a:rPr lang="uk-UA" sz="2800" b="1" dirty="0"/>
              <a:t>§ 2. </a:t>
            </a:r>
            <a:r>
              <a:rPr lang="uk-UA" sz="2800" dirty="0"/>
              <a:t>The marriage between the Catholic party and the baptized non-Catholic party, subject to God's right, is also governed by:</a:t>
            </a:r>
            <a:br>
              <a:rPr lang="uk-UA" sz="2800" dirty="0"/>
            </a:br>
            <a:r>
              <a:rPr lang="uk-UA" sz="2800" dirty="0"/>
              <a:t> </a:t>
            </a:r>
            <a:r>
              <a:rPr lang="uk-UA" sz="2800" u="sng" dirty="0"/>
              <a:t>1st </a:t>
            </a:r>
            <a:r>
              <a:rPr lang="uk-UA" sz="2800" dirty="0"/>
              <a:t>- the own right of the Church or ecclesial Community to which the non-Catholic party belongs, if that Community has its own marital right;</a:t>
            </a:r>
            <a:br>
              <a:rPr lang="uk-UA" sz="2800" dirty="0"/>
            </a:br>
            <a:r>
              <a:rPr lang="uk-UA" sz="2800" dirty="0"/>
              <a:t> </a:t>
            </a:r>
            <a:r>
              <a:rPr lang="uk-UA" sz="2800" u="sng" dirty="0"/>
              <a:t>2nd</a:t>
            </a:r>
            <a:r>
              <a:rPr lang="uk-UA" sz="2800" dirty="0"/>
              <a:t> - a right which binds the non-Catholic party if the ecclesial community to which it belongs does not have its own marital right.</a:t>
            </a:r>
          </a:p>
          <a:p>
            <a:pPr algn="l" rtl="0">
              <a:buNone/>
            </a:pPr>
            <a:endParaRPr lang="uk-UA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1152</TotalTime>
  <Words>2200</Words>
  <Application>Microsoft Office PowerPoint</Application>
  <PresentationFormat>On-screen Show (4:3)</PresentationFormat>
  <Paragraphs>107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Book Antiqua</vt:lpstr>
      <vt:lpstr>Century Schoolbook</vt:lpstr>
      <vt:lpstr>Wingdings</vt:lpstr>
      <vt:lpstr>Wingdings 2</vt:lpstr>
      <vt:lpstr>Città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  <vt:lpstr>Canonical aspects of the Sacrament of Matrimony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Подружжя - спільнота любові та життя </dc:title>
  <dc:creator>home</dc:creator>
  <cp:lastModifiedBy>Volodymyr Nesterenko</cp:lastModifiedBy>
  <cp:revision>99</cp:revision>
  <dcterms:created xsi:type="dcterms:W3CDTF">2012-04-26T08:49:03Z</dcterms:created>
  <dcterms:modified xsi:type="dcterms:W3CDTF">2022-07-15T14:23:34Z</dcterms:modified>
</cp:coreProperties>
</file>