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72"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9" autoAdjust="0"/>
    <p:restoredTop sz="94660"/>
  </p:normalViewPr>
  <p:slideViewPr>
    <p:cSldViewPr snapToGrid="0">
      <p:cViewPr varScale="1">
        <p:scale>
          <a:sx n="45" d="100"/>
          <a:sy n="45" d="100"/>
        </p:scale>
        <p:origin x="64" y="36"/>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9/6/2021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9/6/2021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2" y="0"/>
            <a:ext cx="746886"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olo 1"/>
          <p:cNvSpPr>
            <a:spLocks noGrp="1"/>
          </p:cNvSpPr>
          <p:nvPr>
            <p:ph type="ctrTitle"/>
          </p:nvPr>
        </p:nvSpPr>
        <p:spPr>
          <a:xfrm>
            <a:off x="1295400" y="1188720"/>
            <a:ext cx="9601200" cy="2514600"/>
          </a:xfrm>
        </p:spPr>
        <p:txBody>
          <a:bodyPr anchor="b">
            <a:noAutofit/>
          </a:bodyPr>
          <a:lstStyle>
            <a:lvl1pPr algn="ctr">
              <a:defRPr sz="6000"/>
            </a:lvl1pPr>
          </a:lstStyle>
          <a:p>
            <a:r>
              <a:rPr lang="it-IT"/>
              <a:t>Fare clic per modificare lo stile del titolo</a:t>
            </a:r>
            <a:endParaRPr/>
          </a:p>
        </p:txBody>
      </p:sp>
      <p:sp>
        <p:nvSpPr>
          <p:cNvPr id="3" name="Sottotitolo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Vertical Segnaposto testo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9E583DDF-CA54-461A-A486-592D2374C532}" type="datetimeFigureOut">
              <a:rPr lang="en-US"/>
              <a:pPr/>
              <a:t>9/6/2021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Vertical Titolo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Segnaposto testo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9E583DDF-CA54-461A-A486-592D2374C532}" type="datetimeFigureOut">
              <a:rPr lang="en-US"/>
              <a:pPr/>
              <a:t>9/6/2021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9E583DDF-CA54-461A-A486-592D2374C532}" type="datetimeFigureOut">
              <a:rPr lang="en-US"/>
              <a:pPr/>
              <a:t>9/6/2021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n-US"/>
              <a:pPr/>
              <a:t>9/6/2021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
        <p:nvSpPr>
          <p:cNvPr id="2" name="Titolo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it-IT"/>
              <a:t>Fare clic per modificare lo stile del titolo</a:t>
            </a:r>
            <a:endParaRPr/>
          </a:p>
        </p:txBody>
      </p:sp>
      <p:sp>
        <p:nvSpPr>
          <p:cNvPr id="3" name="Segnaposto testo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Segnaposto contenuto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Segnaposto contenuto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A879FD0-C37A-4F50-8F3B-5FA0D9D0B42F}" type="datetimeFigureOut">
              <a:rPr lang="en-US"/>
              <a:pPr/>
              <a:t>9/6/2021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p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Segnaposto testo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Segnaposto testo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9E583DDF-CA54-461A-A486-592D2374C532}" type="datetimeFigureOut">
              <a:rPr lang="en-US"/>
              <a:pPr/>
              <a:t>9/6/2021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9E583DDF-CA54-461A-A486-592D2374C532}" type="datetimeFigureOut">
              <a:rPr lang="en-US"/>
              <a:pPr/>
              <a:t>9/6/2021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pPr/>
              <a:t>9/6/2021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olo 1"/>
          <p:cNvSpPr>
            <a:spLocks noGrp="1"/>
          </p:cNvSpPr>
          <p:nvPr>
            <p:ph type="title"/>
          </p:nvPr>
        </p:nvSpPr>
        <p:spPr>
          <a:xfrm>
            <a:off x="8138160" y="1828800"/>
            <a:ext cx="3657600" cy="2286000"/>
          </a:xfrm>
        </p:spPr>
        <p:txBody>
          <a:bodyPr anchor="b">
            <a:normAutofit/>
          </a:bodyPr>
          <a:lstStyle>
            <a:lvl1pPr>
              <a:defRPr sz="3400" b="0"/>
            </a:lvl1pPr>
          </a:lstStyle>
          <a:p>
            <a:r>
              <a:rPr lang="it-IT"/>
              <a:t>Fare clic per modificare lo stile del titolo</a:t>
            </a:r>
            <a:endParaRPr/>
          </a:p>
        </p:txBody>
      </p:sp>
      <p:sp>
        <p:nvSpPr>
          <p:cNvPr id="3" name="Segnaposto contenuto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Segnaposto testo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E583DDF-CA54-461A-A486-592D2374C532}" type="datetimeFigureOut">
              <a:rPr lang="en-US"/>
              <a:pPr/>
              <a:t>9/6/2021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138160" y="1828800"/>
            <a:ext cx="3657600" cy="2286000"/>
          </a:xfrm>
        </p:spPr>
        <p:txBody>
          <a:bodyPr anchor="b">
            <a:normAutofit/>
          </a:bodyPr>
          <a:lstStyle>
            <a:lvl1pPr>
              <a:defRPr sz="3400" b="0"/>
            </a:lvl1pPr>
          </a:lstStyle>
          <a:p>
            <a:r>
              <a:rPr lang="it-IT"/>
              <a:t>Fare clic per modificare lo stile del titolo</a:t>
            </a:r>
            <a:endParaRPr/>
          </a:p>
        </p:txBody>
      </p:sp>
      <p:sp>
        <p:nvSpPr>
          <p:cNvPr id="3" name="Segnaposto immagine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Segnaposto testo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E583DDF-CA54-461A-A486-592D2374C532}" type="datetimeFigureOut">
              <a:rPr lang="en-US"/>
              <a:pPr/>
              <a:t>9/6/2021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Segnaposto testo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9/6/2021</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88274" y="783773"/>
            <a:ext cx="10424159" cy="1436913"/>
          </a:xfrm>
        </p:spPr>
        <p:txBody>
          <a:bodyPr/>
          <a:lstStyle/>
          <a:p>
            <a:pPr algn="l" rtl="0">
              <a:spcBef>
                <a:spcPts val="0"/>
              </a:spcBef>
            </a:pPr>
            <a:br>
              <a:rPr lang="uk-UA" sz="5400" dirty="0"/>
            </a:br>
            <a:br>
              <a:rPr lang="uk-UA" sz="5400" dirty="0"/>
            </a:br>
            <a:br>
              <a:rPr lang="uk-UA" sz="5400" dirty="0"/>
            </a:br>
            <a:r>
              <a:rPr lang="uk-UA" sz="4000" dirty="0">
                <a:solidFill>
                  <a:srgbClr val="00B050"/>
                </a:solidFill>
                <a:latin typeface="Arial Narrow" pitchFamily="34" charset="0"/>
                <a:cs typeface="Andalus" pitchFamily="18" charset="-78"/>
              </a:rPr>
              <a:t>MAIN RESPONSIBILITIES OF </a:t>
            </a:r>
            <a:r>
              <a:rPr lang="en-CA" sz="4000" dirty="0">
                <a:solidFill>
                  <a:srgbClr val="00B050"/>
                </a:solidFill>
                <a:latin typeface="Arial Narrow" pitchFamily="34" charset="0"/>
                <a:cs typeface="Andalus" pitchFamily="18" charset="-78"/>
              </a:rPr>
              <a:t>SPOUSES</a:t>
            </a:r>
            <a:r>
              <a:rPr lang="uk-UA" sz="4000" dirty="0">
                <a:solidFill>
                  <a:srgbClr val="00B050"/>
                </a:solidFill>
                <a:latin typeface="Arial Narrow" pitchFamily="34" charset="0"/>
                <a:cs typeface="Andalus" pitchFamily="18" charset="-78"/>
              </a:rPr>
              <a:t>: </a:t>
            </a:r>
            <a:br>
              <a:rPr lang="uk-UA" sz="4000" b="1" dirty="0">
                <a:solidFill>
                  <a:srgbClr val="00B050"/>
                </a:solidFill>
                <a:latin typeface="Arial Narrow" pitchFamily="34" charset="0"/>
                <a:cs typeface="Andalus" pitchFamily="18" charset="-78"/>
              </a:rPr>
            </a:br>
            <a:r>
              <a:rPr lang="uk-UA" sz="4000" b="1" dirty="0">
                <a:solidFill>
                  <a:srgbClr val="00B050"/>
                </a:solidFill>
                <a:latin typeface="Arial Narrow" pitchFamily="34" charset="0"/>
                <a:cs typeface="Andalus" pitchFamily="18" charset="-78"/>
              </a:rPr>
              <a:t>LOVE, FAITHFULNESS, MARRIED HONESTY</a:t>
            </a:r>
            <a:endParaRPr lang="it-IT" sz="4000" b="1" i="0" dirty="0">
              <a:solidFill>
                <a:srgbClr val="00B050"/>
              </a:solidFill>
              <a:latin typeface="Arial Narrow" pitchFamily="34" charset="0"/>
              <a:cs typeface="Andalus" pitchFamily="18" charset="-78"/>
            </a:endParaRPr>
          </a:p>
        </p:txBody>
      </p:sp>
      <p:sp>
        <p:nvSpPr>
          <p:cNvPr id="3" name="Sottotitolo 2"/>
          <p:cNvSpPr>
            <a:spLocks noGrp="1"/>
          </p:cNvSpPr>
          <p:nvPr>
            <p:ph type="subTitle" idx="1"/>
          </p:nvPr>
        </p:nvSpPr>
        <p:spPr>
          <a:xfrm>
            <a:off x="7766304" y="6364224"/>
            <a:ext cx="3752088" cy="493776"/>
          </a:xfrm>
        </p:spPr>
        <p:txBody>
          <a:bodyPr>
            <a:normAutofit/>
          </a:bodyPr>
          <a:lstStyle/>
          <a:p>
            <a:pPr marL="0" indent="0" algn="l" rtl="0">
              <a:spcBef>
                <a:spcPts val="0"/>
              </a:spcBef>
              <a:buNone/>
            </a:pPr>
            <a:r>
              <a:rPr lang="uk-UA" sz="1800" b="0" i="0" baseline="0" dirty="0"/>
              <a:t>Father Vladimir NESTERENKO</a:t>
            </a:r>
            <a:endParaRPr lang="it-IT" sz="1800" b="0" i="0" baseline="0" dirty="0"/>
          </a:p>
        </p:txBody>
      </p:sp>
      <p:pic>
        <p:nvPicPr>
          <p:cNvPr id="12290" name="Picture 2" descr="http://provse.te.ua/wp-content/uploads/2015/05/64988323.jpg"/>
          <p:cNvPicPr>
            <a:picLocks noChangeAspect="1" noChangeArrowheads="1"/>
          </p:cNvPicPr>
          <p:nvPr/>
        </p:nvPicPr>
        <p:blipFill>
          <a:blip r:embed="rId2" cstate="print"/>
          <a:srcRect/>
          <a:stretch>
            <a:fillRect/>
          </a:stretch>
        </p:blipFill>
        <p:spPr bwMode="auto">
          <a:xfrm>
            <a:off x="3670663" y="2242139"/>
            <a:ext cx="4347663" cy="3675345"/>
          </a:xfrm>
          <a:prstGeom prst="rect">
            <a:avLst/>
          </a:prstGeom>
          <a:ln>
            <a:noFill/>
          </a:ln>
          <a:effectLst>
            <a:softEdge rad="112500"/>
          </a:effectLst>
        </p:spPr>
      </p:pic>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Psychologists give a lot of different advice about romance in the family, and it's worth it to listen.</a:t>
            </a:r>
          </a:p>
          <a:p>
            <a:pPr algn="l" rtl="0"/>
            <a:r>
              <a:rPr lang="uk-UA" sz="3200" dirty="0">
                <a:latin typeface="Arial Narrow" pitchFamily="34" charset="0"/>
              </a:rPr>
              <a:t>For example, </a:t>
            </a:r>
            <a:r>
              <a:rPr lang="uk-UA" sz="3200" i="1" dirty="0">
                <a:latin typeface="Arial Narrow" pitchFamily="34" charset="0"/>
              </a:rPr>
              <a:t>L. Gridkovets </a:t>
            </a:r>
            <a:r>
              <a:rPr lang="uk-UA" sz="3200" dirty="0">
                <a:latin typeface="Arial Narrow" pitchFamily="34" charset="0"/>
              </a:rPr>
              <a:t>offers the following </a:t>
            </a:r>
            <a:r>
              <a:rPr lang="uk-UA" sz="3200" i="1" u="sng" dirty="0">
                <a:latin typeface="Arial Narrow" pitchFamily="34" charset="0"/>
              </a:rPr>
              <a:t>principles for maintaining a romantic relationship in marriage</a:t>
            </a:r>
            <a:r>
              <a:rPr lang="uk-UA" sz="3200" dirty="0">
                <a:latin typeface="Arial Narrow" pitchFamily="34" charset="0"/>
              </a:rPr>
              <a:t>: </a:t>
            </a:r>
          </a:p>
          <a:p>
            <a:pPr algn="l" rtl="0">
              <a:buNone/>
            </a:pPr>
            <a:r>
              <a:rPr lang="uk-UA" sz="3200" dirty="0">
                <a:latin typeface="Arial Narrow" pitchFamily="34" charset="0"/>
              </a:rPr>
              <a:t> 1) outline </a:t>
            </a:r>
            <a:r>
              <a:rPr lang="uk-UA" sz="3200" b="1" dirty="0">
                <a:solidFill>
                  <a:schemeClr val="accent1">
                    <a:lumMod val="75000"/>
                  </a:schemeClr>
                </a:solidFill>
                <a:latin typeface="Arial Narrow" pitchFamily="34" charset="0"/>
              </a:rPr>
              <a:t>responsibilities</a:t>
            </a:r>
            <a:r>
              <a:rPr lang="en-CA" sz="3200" b="1" dirty="0">
                <a:solidFill>
                  <a:schemeClr val="accent1">
                    <a:lumMod val="75000"/>
                  </a:schemeClr>
                </a:solidFill>
                <a:latin typeface="Arial Narrow" pitchFamily="34" charset="0"/>
              </a:rPr>
              <a:t> </a:t>
            </a:r>
            <a:r>
              <a:rPr lang="uk-UA" sz="3200" dirty="0">
                <a:latin typeface="Arial Narrow" pitchFamily="34" charset="0"/>
              </a:rPr>
              <a:t>that you are able to perform in marriage;</a:t>
            </a:r>
          </a:p>
          <a:p>
            <a:pPr algn="l" rtl="0">
              <a:buNone/>
            </a:pPr>
            <a:r>
              <a:rPr lang="uk-UA" sz="3200" dirty="0">
                <a:latin typeface="Arial Narrow" pitchFamily="34" charset="0"/>
              </a:rPr>
              <a:t> 2) analyze and indicate </a:t>
            </a:r>
            <a:r>
              <a:rPr lang="uk-UA" sz="3200" b="1" dirty="0">
                <a:solidFill>
                  <a:schemeClr val="accent1">
                    <a:lumMod val="75000"/>
                  </a:schemeClr>
                </a:solidFill>
                <a:latin typeface="Arial Narrow" pitchFamily="34" charset="0"/>
              </a:rPr>
              <a:t>features of temperament, character, upbringing </a:t>
            </a:r>
            <a:r>
              <a:rPr lang="en-CA" sz="3200" b="1" dirty="0">
                <a:solidFill>
                  <a:schemeClr val="accent1">
                    <a:lumMod val="75000"/>
                  </a:schemeClr>
                </a:solidFill>
                <a:latin typeface="Arial Narrow" pitchFamily="34" charset="0"/>
              </a:rPr>
              <a:t>of your spouse</a:t>
            </a:r>
            <a:r>
              <a:rPr lang="uk-UA" sz="3200" dirty="0">
                <a:latin typeface="Arial Narrow" pitchFamily="34" charset="0"/>
              </a:rPr>
              <a:t>; </a:t>
            </a:r>
          </a:p>
          <a:p>
            <a:pPr algn="l" rtl="0">
              <a:buNone/>
            </a:pPr>
            <a:r>
              <a:rPr lang="uk-UA" sz="3200" dirty="0">
                <a:latin typeface="Arial Narrow" pitchFamily="34" charset="0"/>
              </a:rPr>
              <a:t> 3) outline in each case </a:t>
            </a:r>
            <a:r>
              <a:rPr lang="uk-UA" sz="3200" b="1" dirty="0">
                <a:solidFill>
                  <a:schemeClr val="accent1">
                    <a:lumMod val="75000"/>
                  </a:schemeClr>
                </a:solidFill>
                <a:latin typeface="Arial Narrow" pitchFamily="34" charset="0"/>
              </a:rPr>
              <a:t>principles of conflict resolution</a:t>
            </a:r>
            <a:r>
              <a:rPr lang="uk-UA" sz="3200" dirty="0">
                <a:latin typeface="Arial Narrow" pitchFamily="34" charset="0"/>
              </a:rPr>
              <a:t>;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buNone/>
            </a:pPr>
            <a:r>
              <a:rPr lang="uk-UA" sz="3200" dirty="0">
                <a:latin typeface="Arial Narrow" pitchFamily="34" charset="0"/>
              </a:rPr>
              <a:t> 4) </a:t>
            </a:r>
            <a:r>
              <a:rPr lang="uk-UA" sz="3200" b="1" dirty="0">
                <a:solidFill>
                  <a:schemeClr val="accent1">
                    <a:lumMod val="75000"/>
                  </a:schemeClr>
                </a:solidFill>
                <a:latin typeface="Arial Narrow" pitchFamily="34" charset="0"/>
              </a:rPr>
              <a:t>think positive more often</a:t>
            </a:r>
            <a:r>
              <a:rPr lang="en-CA" sz="3200" b="1" dirty="0">
                <a:solidFill>
                  <a:schemeClr val="accent1">
                    <a:lumMod val="75000"/>
                  </a:schemeClr>
                </a:solidFill>
                <a:latin typeface="Arial Narrow" pitchFamily="34" charset="0"/>
              </a:rPr>
              <a:t> </a:t>
            </a:r>
            <a:r>
              <a:rPr lang="uk-UA" sz="3200" dirty="0">
                <a:latin typeface="Arial Narrow" pitchFamily="34" charset="0"/>
              </a:rPr>
              <a:t>that is in your </a:t>
            </a:r>
            <a:r>
              <a:rPr lang="en-CA" sz="3200" dirty="0">
                <a:latin typeface="Arial Narrow" pitchFamily="34" charset="0"/>
              </a:rPr>
              <a:t>other </a:t>
            </a:r>
            <a:r>
              <a:rPr lang="uk-UA" sz="3200" dirty="0">
                <a:latin typeface="Arial Narrow" pitchFamily="34" charset="0"/>
              </a:rPr>
              <a:t>half, </a:t>
            </a:r>
            <a:r>
              <a:rPr lang="en-CA" sz="3200" dirty="0">
                <a:latin typeface="Arial Narrow" pitchFamily="34" charset="0"/>
              </a:rPr>
              <a:t>do </a:t>
            </a:r>
            <a:r>
              <a:rPr lang="uk-UA" sz="3200" dirty="0">
                <a:latin typeface="Arial Narrow" pitchFamily="34" charset="0"/>
              </a:rPr>
              <a:t>not  mention the flaws; </a:t>
            </a:r>
          </a:p>
          <a:p>
            <a:pPr algn="l" rtl="0">
              <a:buNone/>
            </a:pPr>
            <a:r>
              <a:rPr lang="uk-UA" sz="3200" dirty="0">
                <a:latin typeface="Arial Narrow" pitchFamily="34" charset="0"/>
              </a:rPr>
              <a:t> 5) </a:t>
            </a:r>
            <a:r>
              <a:rPr lang="uk-UA" sz="3200" b="1" dirty="0">
                <a:solidFill>
                  <a:schemeClr val="accent1">
                    <a:lumMod val="75000"/>
                  </a:schemeClr>
                </a:solidFill>
                <a:latin typeface="Arial Narrow" pitchFamily="34" charset="0"/>
              </a:rPr>
              <a:t>never criticize in public</a:t>
            </a:r>
            <a:r>
              <a:rPr lang="uk-UA" sz="3200" dirty="0">
                <a:latin typeface="Arial Narrow" pitchFamily="34" charset="0"/>
              </a:rPr>
              <a:t>; </a:t>
            </a:r>
          </a:p>
          <a:p>
            <a:pPr algn="l" rtl="0">
              <a:buNone/>
            </a:pPr>
            <a:r>
              <a:rPr lang="uk-UA" sz="3200" dirty="0">
                <a:latin typeface="Arial Narrow" pitchFamily="34" charset="0"/>
              </a:rPr>
              <a:t> 6) take care of </a:t>
            </a:r>
            <a:r>
              <a:rPr lang="uk-UA" sz="3200" b="1" dirty="0">
                <a:solidFill>
                  <a:schemeClr val="accent1">
                    <a:lumMod val="75000"/>
                  </a:schemeClr>
                </a:solidFill>
                <a:latin typeface="Arial Narrow" pitchFamily="34" charset="0"/>
              </a:rPr>
              <a:t>your appearance</a:t>
            </a:r>
            <a:r>
              <a:rPr lang="uk-UA" sz="3200" dirty="0">
                <a:latin typeface="Arial Narrow" pitchFamily="34" charset="0"/>
              </a:rPr>
              <a:t>, not so much for guests and the street, but for your partner; </a:t>
            </a:r>
          </a:p>
          <a:p>
            <a:pPr algn="l" rtl="0">
              <a:buNone/>
            </a:pPr>
            <a:r>
              <a:rPr lang="uk-UA" sz="3200" dirty="0">
                <a:latin typeface="Arial Narrow" pitchFamily="34" charset="0"/>
              </a:rPr>
              <a:t> 7) </a:t>
            </a:r>
            <a:r>
              <a:rPr lang="uk-UA" sz="3200" b="1" dirty="0">
                <a:solidFill>
                  <a:schemeClr val="accent1">
                    <a:lumMod val="75000"/>
                  </a:schemeClr>
                </a:solidFill>
                <a:latin typeface="Arial Narrow" pitchFamily="34" charset="0"/>
              </a:rPr>
              <a:t>do not refuse dates </a:t>
            </a:r>
            <a:r>
              <a:rPr lang="uk-UA" sz="3200" dirty="0">
                <a:latin typeface="Arial Narrow" pitchFamily="34" charset="0"/>
              </a:rPr>
              <a:t>(of course, between spouses); </a:t>
            </a:r>
          </a:p>
          <a:p>
            <a:pPr algn="l" rtl="0">
              <a:buNone/>
            </a:pPr>
            <a:r>
              <a:rPr lang="uk-UA" sz="3200" dirty="0">
                <a:latin typeface="Arial Narrow" pitchFamily="34" charset="0"/>
              </a:rPr>
              <a:t> 8) do not forget about </a:t>
            </a:r>
            <a:r>
              <a:rPr lang="uk-UA" sz="3200" b="1" dirty="0">
                <a:solidFill>
                  <a:schemeClr val="accent1">
                    <a:lumMod val="75000"/>
                  </a:schemeClr>
                </a:solidFill>
                <a:latin typeface="Arial Narrow" pitchFamily="34" charset="0"/>
              </a:rPr>
              <a:t>weekend for two </a:t>
            </a:r>
            <a:r>
              <a:rPr lang="uk-UA" sz="3200" dirty="0">
                <a:latin typeface="Arial Narrow" pitchFamily="34" charset="0"/>
              </a:rPr>
              <a:t>(at least once every six months);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buNone/>
            </a:pPr>
            <a:r>
              <a:rPr lang="uk-UA" sz="3200" dirty="0">
                <a:latin typeface="Arial Narrow" pitchFamily="34" charset="0"/>
              </a:rPr>
              <a:t> 9) tell each other </a:t>
            </a:r>
            <a:r>
              <a:rPr lang="uk-UA" sz="3200" b="1" dirty="0">
                <a:solidFill>
                  <a:schemeClr val="accent1">
                    <a:lumMod val="75000"/>
                  </a:schemeClr>
                </a:solidFill>
                <a:latin typeface="Arial Narrow" pitchFamily="34" charset="0"/>
              </a:rPr>
              <a:t>compliments</a:t>
            </a:r>
            <a:r>
              <a:rPr lang="uk-UA" sz="3200" dirty="0">
                <a:latin typeface="Arial Narrow" pitchFamily="34" charset="0"/>
              </a:rPr>
              <a:t>, make small </a:t>
            </a:r>
            <a:r>
              <a:rPr lang="uk-UA" sz="3200" b="1" dirty="0">
                <a:solidFill>
                  <a:schemeClr val="accent1">
                    <a:lumMod val="75000"/>
                  </a:schemeClr>
                </a:solidFill>
                <a:latin typeface="Arial Narrow" pitchFamily="34" charset="0"/>
              </a:rPr>
              <a:t>presents </a:t>
            </a:r>
            <a:r>
              <a:rPr lang="uk-UA" sz="3200" dirty="0">
                <a:latin typeface="Arial Narrow" pitchFamily="34" charset="0"/>
              </a:rPr>
              <a:t>and </a:t>
            </a:r>
            <a:r>
              <a:rPr lang="uk-UA" sz="3200" b="1" dirty="0">
                <a:solidFill>
                  <a:schemeClr val="accent1">
                    <a:lumMod val="75000"/>
                  </a:schemeClr>
                </a:solidFill>
                <a:latin typeface="Arial Narrow" pitchFamily="34" charset="0"/>
              </a:rPr>
              <a:t>pleasures</a:t>
            </a:r>
            <a:r>
              <a:rPr lang="uk-UA" sz="3200" dirty="0">
                <a:latin typeface="Arial Narrow" pitchFamily="34" charset="0"/>
              </a:rPr>
              <a:t>; </a:t>
            </a:r>
          </a:p>
          <a:p>
            <a:pPr algn="l" rtl="0">
              <a:buNone/>
            </a:pPr>
            <a:r>
              <a:rPr lang="uk-UA" sz="3200" dirty="0">
                <a:latin typeface="Arial Narrow" pitchFamily="34" charset="0"/>
              </a:rPr>
              <a:t> 10) arrange </a:t>
            </a:r>
            <a:r>
              <a:rPr lang="uk-UA" sz="3200" b="1" dirty="0">
                <a:solidFill>
                  <a:schemeClr val="accent1">
                    <a:lumMod val="75000"/>
                  </a:schemeClr>
                </a:solidFill>
                <a:latin typeface="Arial Narrow" pitchFamily="34" charset="0"/>
              </a:rPr>
              <a:t>candlelight dinners</a:t>
            </a:r>
            <a:r>
              <a:rPr lang="uk-UA" sz="3200" dirty="0">
                <a:latin typeface="Arial Narrow" pitchFamily="34" charset="0"/>
              </a:rPr>
              <a:t>; </a:t>
            </a:r>
          </a:p>
          <a:p>
            <a:pPr algn="l" rtl="0">
              <a:buNone/>
            </a:pPr>
            <a:r>
              <a:rPr lang="uk-UA" sz="3200" dirty="0">
                <a:latin typeface="Arial Narrow" pitchFamily="34" charset="0"/>
              </a:rPr>
              <a:t> 11) write </a:t>
            </a:r>
            <a:r>
              <a:rPr lang="uk-UA" sz="3200" b="1" dirty="0">
                <a:solidFill>
                  <a:schemeClr val="accent1">
                    <a:lumMod val="75000"/>
                  </a:schemeClr>
                </a:solidFill>
                <a:latin typeface="Arial Narrow" pitchFamily="34" charset="0"/>
              </a:rPr>
              <a:t>love notes </a:t>
            </a:r>
            <a:r>
              <a:rPr lang="uk-UA" sz="3200" dirty="0">
                <a:latin typeface="Arial Narrow" pitchFamily="34" charset="0"/>
              </a:rPr>
              <a:t>and small reminders; </a:t>
            </a:r>
          </a:p>
          <a:p>
            <a:pPr algn="l" rtl="0">
              <a:buNone/>
            </a:pPr>
            <a:r>
              <a:rPr lang="uk-UA" sz="3200" dirty="0">
                <a:latin typeface="Arial Narrow" pitchFamily="34" charset="0"/>
              </a:rPr>
              <a:t> 12) focus mentally on </a:t>
            </a:r>
            <a:r>
              <a:rPr lang="uk-UA" sz="3200" b="1" dirty="0">
                <a:solidFill>
                  <a:schemeClr val="accent1">
                    <a:lumMod val="75000"/>
                  </a:schemeClr>
                </a:solidFill>
                <a:latin typeface="Arial Narrow" pitchFamily="34" charset="0"/>
              </a:rPr>
              <a:t>what you can do for a partner</a:t>
            </a:r>
            <a:r>
              <a:rPr lang="uk-UA" sz="3200" dirty="0">
                <a:latin typeface="Arial Narrow" pitchFamily="34" charset="0"/>
              </a:rPr>
              <a:t>, not on what he can do for you;</a:t>
            </a:r>
          </a:p>
          <a:p>
            <a:pPr algn="l" rtl="0">
              <a:buNone/>
            </a:pPr>
            <a:r>
              <a:rPr lang="uk-UA" sz="3200" dirty="0">
                <a:latin typeface="Arial Narrow" pitchFamily="34" charset="0"/>
              </a:rPr>
              <a:t>  13) try </a:t>
            </a:r>
            <a:r>
              <a:rPr lang="uk-UA" sz="3200" b="1" dirty="0">
                <a:solidFill>
                  <a:schemeClr val="accent1">
                    <a:lumMod val="75000"/>
                  </a:schemeClr>
                </a:solidFill>
                <a:latin typeface="Arial Narrow" pitchFamily="34" charset="0"/>
              </a:rPr>
              <a:t>forget about insults and wrongs</a:t>
            </a:r>
            <a:r>
              <a:rPr lang="uk-UA" sz="3200" dirty="0">
                <a:latin typeface="Arial Narrow" pitchFamily="34" charset="0"/>
              </a:rPr>
              <a:t>, do not focus your attention on the annoyances of a partner;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buNone/>
            </a:pPr>
            <a:r>
              <a:rPr lang="uk-UA" sz="3200" dirty="0">
                <a:latin typeface="Arial Narrow" pitchFamily="34" charset="0"/>
              </a:rPr>
              <a:t> 14) </a:t>
            </a:r>
            <a:r>
              <a:rPr lang="uk-UA" sz="3200" i="1" dirty="0">
                <a:latin typeface="Arial Narrow" pitchFamily="34" charset="0"/>
              </a:rPr>
              <a:t>for a man </a:t>
            </a:r>
            <a:r>
              <a:rPr lang="uk-UA" sz="3200" dirty="0">
                <a:latin typeface="Arial Narrow" pitchFamily="34" charset="0"/>
              </a:rPr>
              <a:t>should always come first </a:t>
            </a:r>
            <a:r>
              <a:rPr lang="uk-UA" sz="3200" b="1" dirty="0">
                <a:solidFill>
                  <a:schemeClr val="accent1">
                    <a:lumMod val="75000"/>
                  </a:schemeClr>
                </a:solidFill>
                <a:latin typeface="Arial Narrow" pitchFamily="34" charset="0"/>
              </a:rPr>
              <a:t>woman</a:t>
            </a:r>
            <a:r>
              <a:rPr lang="uk-UA" sz="3200" dirty="0">
                <a:latin typeface="Arial Narrow" pitchFamily="34" charset="0"/>
              </a:rPr>
              <a:t>, as well as </a:t>
            </a:r>
            <a:r>
              <a:rPr lang="uk-UA" sz="3200" i="1" dirty="0">
                <a:latin typeface="Arial Narrow" pitchFamily="34" charset="0"/>
              </a:rPr>
              <a:t>for women </a:t>
            </a:r>
            <a:r>
              <a:rPr lang="uk-UA" sz="3200" dirty="0">
                <a:latin typeface="Arial Narrow" pitchFamily="34" charset="0"/>
              </a:rPr>
              <a:t>- </a:t>
            </a:r>
            <a:r>
              <a:rPr lang="uk-UA" sz="3200" b="1" dirty="0">
                <a:solidFill>
                  <a:schemeClr val="accent1">
                    <a:lumMod val="75000"/>
                  </a:schemeClr>
                </a:solidFill>
                <a:latin typeface="Arial Narrow" pitchFamily="34" charset="0"/>
              </a:rPr>
              <a:t>man</a:t>
            </a:r>
            <a:r>
              <a:rPr lang="uk-UA" sz="3200" dirty="0">
                <a:latin typeface="Arial Narrow" pitchFamily="34" charset="0"/>
              </a:rPr>
              <a:t>; </a:t>
            </a:r>
          </a:p>
          <a:p>
            <a:pPr algn="l" rtl="0">
              <a:buNone/>
            </a:pPr>
            <a:r>
              <a:rPr lang="uk-UA" sz="3200" dirty="0">
                <a:latin typeface="Arial Narrow" pitchFamily="34" charset="0"/>
              </a:rPr>
              <a:t> 15) talk to each other and about each other </a:t>
            </a:r>
            <a:r>
              <a:rPr lang="uk-UA" sz="3200" b="1" dirty="0">
                <a:solidFill>
                  <a:schemeClr val="accent1">
                    <a:lumMod val="75000"/>
                  </a:schemeClr>
                </a:solidFill>
                <a:latin typeface="Arial Narrow" pitchFamily="34" charset="0"/>
              </a:rPr>
              <a:t>best regards</a:t>
            </a:r>
            <a:r>
              <a:rPr lang="uk-UA" sz="3200" dirty="0">
                <a:latin typeface="Arial Narrow" pitchFamily="34" charset="0"/>
              </a:rPr>
              <a:t>; </a:t>
            </a:r>
          </a:p>
          <a:p>
            <a:pPr algn="l" rtl="0">
              <a:buNone/>
            </a:pPr>
            <a:r>
              <a:rPr lang="uk-UA" sz="3200" dirty="0">
                <a:latin typeface="Arial Narrow" pitchFamily="34" charset="0"/>
              </a:rPr>
              <a:t> 16) do not allow yourself </a:t>
            </a:r>
            <a:r>
              <a:rPr lang="uk-UA" sz="3200" b="1" dirty="0">
                <a:solidFill>
                  <a:schemeClr val="accent1">
                    <a:lumMod val="75000"/>
                  </a:schemeClr>
                </a:solidFill>
                <a:latin typeface="Arial Narrow" pitchFamily="34" charset="0"/>
              </a:rPr>
              <a:t>too close contacts </a:t>
            </a:r>
            <a:r>
              <a:rPr lang="uk-UA" sz="3200" dirty="0">
                <a:latin typeface="Arial Narrow" pitchFamily="34" charset="0"/>
              </a:rPr>
              <a:t>with persons of the opposite sex.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i="1" dirty="0">
                <a:solidFill>
                  <a:schemeClr val="accent1">
                    <a:lumMod val="75000"/>
                  </a:schemeClr>
                </a:solidFill>
                <a:latin typeface="Arial Narrow" pitchFamily="34" charset="0"/>
              </a:rPr>
              <a:t>Common religious experience </a:t>
            </a:r>
            <a:r>
              <a:rPr lang="uk-UA" sz="3200" dirty="0">
                <a:latin typeface="Arial Narrow" pitchFamily="34" charset="0"/>
              </a:rPr>
              <a:t>can become the basis that cements the marital relationship. </a:t>
            </a:r>
          </a:p>
          <a:p>
            <a:pPr algn="l" rtl="0"/>
            <a:r>
              <a:rPr lang="uk-UA" sz="3200" dirty="0">
                <a:latin typeface="Arial Narrow" pitchFamily="34" charset="0"/>
              </a:rPr>
              <a:t>Example,, </a:t>
            </a:r>
            <a:r>
              <a:rPr lang="uk-UA" sz="3200" b="1" dirty="0">
                <a:solidFill>
                  <a:schemeClr val="accent1">
                    <a:lumMod val="75000"/>
                  </a:schemeClr>
                </a:solidFill>
                <a:latin typeface="Arial Narrow" pitchFamily="34" charset="0"/>
              </a:rPr>
              <a:t>experience of common prayer </a:t>
            </a:r>
            <a:r>
              <a:rPr lang="uk-UA" sz="3200" dirty="0">
                <a:latin typeface="Arial Narrow" pitchFamily="34" charset="0"/>
              </a:rPr>
              <a:t>develops love because it constantly reminds us of the main source of love, which is God. </a:t>
            </a:r>
          </a:p>
          <a:p>
            <a:pPr algn="l" rtl="0"/>
            <a:r>
              <a:rPr lang="en-CA" sz="3200" dirty="0">
                <a:latin typeface="Arial Narrow" pitchFamily="34" charset="0"/>
              </a:rPr>
              <a:t>You</a:t>
            </a:r>
            <a:r>
              <a:rPr lang="uk-UA" sz="3200" dirty="0">
                <a:latin typeface="Arial Narrow" pitchFamily="34" charset="0"/>
              </a:rPr>
              <a:t> can</a:t>
            </a:r>
            <a:r>
              <a:rPr lang="en-CA" sz="3200" dirty="0">
                <a:latin typeface="Arial Narrow" pitchFamily="34" charset="0"/>
              </a:rPr>
              <a:t>’t</a:t>
            </a:r>
            <a:r>
              <a:rPr lang="uk-UA" sz="3200" dirty="0">
                <a:latin typeface="Arial Narrow" pitchFamily="34" charset="0"/>
              </a:rPr>
              <a:t> forget about the constant relevance of the words of the apostle: </a:t>
            </a:r>
            <a:r>
              <a:rPr lang="uk-UA" sz="3200" i="1" dirty="0">
                <a:solidFill>
                  <a:schemeClr val="accent1">
                    <a:lumMod val="75000"/>
                  </a:schemeClr>
                </a:solidFill>
                <a:latin typeface="Arial Narrow" pitchFamily="34" charset="0"/>
              </a:rPr>
              <a:t>"I bow my knees before the Father, from whom every family in heaven and on earth originates."</a:t>
            </a:r>
            <a:r>
              <a:rPr lang="uk-UA" sz="3200" dirty="0">
                <a:latin typeface="Arial Narrow" pitchFamily="34" charset="0"/>
              </a:rPr>
              <a:t>.</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Marriage, the sacrament of marriage, is a union of persons in love. </a:t>
            </a:r>
          </a:p>
          <a:p>
            <a:pPr algn="l" rtl="0"/>
            <a:r>
              <a:rPr lang="uk-UA" sz="3200" dirty="0">
                <a:latin typeface="Arial Narrow" pitchFamily="34" charset="0"/>
              </a:rPr>
              <a:t>AND love can be deepened and preserved only through Love, that Love which </a:t>
            </a:r>
            <a:r>
              <a:rPr lang="uk-UA" sz="3200" i="1" dirty="0">
                <a:solidFill>
                  <a:schemeClr val="accent1">
                    <a:lumMod val="75000"/>
                  </a:schemeClr>
                </a:solidFill>
                <a:latin typeface="Arial Narrow" pitchFamily="34" charset="0"/>
              </a:rPr>
              <a:t>"Infused into our hearts by the Holy Spirit given to us" </a:t>
            </a:r>
            <a:r>
              <a:rPr lang="uk-UA" sz="3200" dirty="0">
                <a:latin typeface="Arial Narrow" pitchFamily="34" charset="0"/>
              </a:rPr>
              <a:t>(Romans 5: 5).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In married life are manifested in different ways </a:t>
            </a:r>
            <a:r>
              <a:rPr lang="uk-UA" sz="3200" i="1" dirty="0">
                <a:solidFill>
                  <a:schemeClr val="accent1">
                    <a:lumMod val="75000"/>
                  </a:schemeClr>
                </a:solidFill>
                <a:latin typeface="Arial Narrow" pitchFamily="34" charset="0"/>
              </a:rPr>
              <a:t>human weaknesses</a:t>
            </a:r>
            <a:r>
              <a:rPr lang="uk-UA" sz="3200" dirty="0">
                <a:latin typeface="Arial Narrow" pitchFamily="34" charset="0"/>
              </a:rPr>
              <a:t>, so on the way to growth in love </a:t>
            </a:r>
            <a:r>
              <a:rPr lang="uk-UA" sz="3200" b="1" dirty="0">
                <a:solidFill>
                  <a:schemeClr val="accent1">
                    <a:lumMod val="75000"/>
                  </a:schemeClr>
                </a:solidFill>
                <a:latin typeface="Arial Narrow" pitchFamily="34" charset="0"/>
              </a:rPr>
              <a:t>required</a:t>
            </a:r>
            <a:r>
              <a:rPr lang="ru-RU" sz="3200" b="1" dirty="0">
                <a:solidFill>
                  <a:schemeClr val="accent1">
                    <a:lumMod val="75000"/>
                  </a:schemeClr>
                </a:solidFill>
                <a:latin typeface="Arial Narrow" pitchFamily="34" charset="0"/>
              </a:rPr>
              <a:t> mutual forgiveness</a:t>
            </a:r>
            <a:r>
              <a:rPr lang="ru-RU" sz="3200" dirty="0">
                <a:latin typeface="Arial Narrow" pitchFamily="34" charset="0"/>
              </a:rPr>
              <a:t>.</a:t>
            </a:r>
            <a:r>
              <a:rPr lang="uk-UA" sz="3200" dirty="0">
                <a:latin typeface="Arial Narrow" pitchFamily="34" charset="0"/>
              </a:rPr>
              <a:t> </a:t>
            </a:r>
          </a:p>
          <a:p>
            <a:pPr algn="l" rtl="0"/>
            <a:r>
              <a:rPr lang="uk-UA" sz="3200" dirty="0">
                <a:latin typeface="Arial Narrow" pitchFamily="34" charset="0"/>
              </a:rPr>
              <a:t>Experience </a:t>
            </a:r>
            <a:r>
              <a:rPr lang="en-CA" sz="3200" dirty="0">
                <a:latin typeface="Arial Narrow" pitchFamily="34" charset="0"/>
              </a:rPr>
              <a:t>of a</a:t>
            </a:r>
            <a:r>
              <a:rPr lang="uk-UA" sz="3200" dirty="0">
                <a:latin typeface="Arial Narrow" pitchFamily="34" charset="0"/>
              </a:rPr>
              <a:t> union that strengthens the marriage is in practice associated with participation in the sacrament of confession, as well as in Of the Eucharist.</a:t>
            </a:r>
          </a:p>
          <a:p>
            <a:pPr algn="l" rtl="0"/>
            <a:r>
              <a:rPr lang="uk-UA" sz="3200" dirty="0">
                <a:latin typeface="Arial Narrow" pitchFamily="34" charset="0"/>
              </a:rPr>
              <a:t>We find an example of love in </a:t>
            </a:r>
            <a:r>
              <a:rPr lang="uk-UA" sz="3200" b="1" dirty="0">
                <a:solidFill>
                  <a:schemeClr val="accent1">
                    <a:lumMod val="75000"/>
                  </a:schemeClr>
                </a:solidFill>
                <a:latin typeface="Arial Narrow" pitchFamily="34" charset="0"/>
              </a:rPr>
              <a:t>in the person of Jesus Christ</a:t>
            </a:r>
            <a:r>
              <a:rPr lang="uk-UA" sz="3200" dirty="0">
                <a:latin typeface="Arial Narrow" pitchFamily="34" charset="0"/>
              </a:rPr>
              <a:t>. The commandment of love is the new commandment of the New Testament (Jn 13:34; cf .: Jn 15:12).</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b="1" dirty="0">
                <a:solidFill>
                  <a:schemeClr val="accent1">
                    <a:lumMod val="75000"/>
                  </a:schemeClr>
                </a:solidFill>
                <a:latin typeface="Arial Narrow" pitchFamily="34" charset="0"/>
              </a:rPr>
              <a:t>God's gift of love </a:t>
            </a:r>
            <a:r>
              <a:rPr lang="uk-UA" sz="3200" dirty="0">
                <a:latin typeface="Arial Narrow" pitchFamily="34" charset="0"/>
              </a:rPr>
              <a:t>not only strengthens the human, natural capacity for love, but above all </a:t>
            </a:r>
            <a:r>
              <a:rPr lang="uk-UA" sz="3200" i="1" dirty="0">
                <a:solidFill>
                  <a:schemeClr val="accent1">
                    <a:lumMod val="75000"/>
                  </a:schemeClr>
                </a:solidFill>
                <a:latin typeface="Arial Narrow" pitchFamily="34" charset="0"/>
              </a:rPr>
              <a:t>"Saves" human love. </a:t>
            </a:r>
          </a:p>
          <a:p>
            <a:pPr algn="l" rtl="0"/>
            <a:r>
              <a:rPr lang="en-CA" sz="3200">
                <a:latin typeface="Arial Narrow" pitchFamily="34" charset="0"/>
              </a:rPr>
              <a:t>Human</a:t>
            </a:r>
            <a:r>
              <a:rPr lang="ru-RU" sz="3200">
                <a:latin typeface="Arial Narrow" pitchFamily="34" charset="0"/>
              </a:rPr>
              <a:t> </a:t>
            </a:r>
            <a:r>
              <a:rPr lang="ru-RU" sz="3200" dirty="0">
                <a:latin typeface="Arial Narrow" pitchFamily="34" charset="0"/>
              </a:rPr>
              <a:t>love, like man himself, needs salvation.</a:t>
            </a:r>
            <a:endParaRPr lang="fr-FR" sz="3200" dirty="0">
              <a:latin typeface="Arial Narrow" pitchFamily="34" charset="0"/>
            </a:endParaRPr>
          </a:p>
          <a:p>
            <a:pPr algn="l" rtl="0"/>
            <a:r>
              <a:rPr lang="uk-UA" sz="3200" dirty="0">
                <a:latin typeface="Arial Narrow" pitchFamily="34" charset="0"/>
              </a:rPr>
              <a:t>IN those couples in whom love is constantly growing will never have trouble keeping their promise of fidelity. </a:t>
            </a:r>
            <a:endParaRPr lang="fr-FR"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provse.te.ua/wp-content/uploads/2015/05/64988323.jpg"/>
          <p:cNvPicPr>
            <a:picLocks noChangeAspect="1" noChangeArrowheads="1"/>
          </p:cNvPicPr>
          <p:nvPr/>
        </p:nvPicPr>
        <p:blipFill>
          <a:blip r:embed="rId2" cstate="print"/>
          <a:srcRect/>
          <a:stretch>
            <a:fillRect/>
          </a:stretch>
        </p:blipFill>
        <p:spPr bwMode="auto">
          <a:xfrm>
            <a:off x="3278777" y="1018903"/>
            <a:ext cx="5732852" cy="4846330"/>
          </a:xfrm>
          <a:prstGeom prst="rect">
            <a:avLst/>
          </a:prstGeom>
          <a:ln>
            <a:noFill/>
          </a:ln>
          <a:effectLst>
            <a:softEdge rad="112500"/>
          </a:effectLst>
        </p:spPr>
      </p:pic>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buFont typeface="Wingdings" pitchFamily="2" charset="2"/>
              <a:buChar char="§"/>
            </a:pPr>
            <a:r>
              <a:rPr lang="uk-UA" sz="3200" dirty="0">
                <a:latin typeface="Arial Narrow" pitchFamily="34" charset="0"/>
              </a:rPr>
              <a:t>When people get married, they want to be happy. </a:t>
            </a:r>
          </a:p>
          <a:p>
            <a:pPr algn="l" rtl="0">
              <a:buFont typeface="Wingdings" pitchFamily="2" charset="2"/>
              <a:buChar char="§"/>
            </a:pPr>
            <a:r>
              <a:rPr lang="uk-UA" sz="3200" dirty="0">
                <a:latin typeface="Arial Narrow" pitchFamily="34" charset="0"/>
              </a:rPr>
              <a:t>They get married because they love each other and are convinced that marriage is something good and necessary for happiness. </a:t>
            </a:r>
          </a:p>
          <a:p>
            <a:pPr algn="l" rtl="0">
              <a:buFont typeface="Wingdings" pitchFamily="2" charset="2"/>
              <a:buChar char="§"/>
            </a:pPr>
            <a:r>
              <a:rPr lang="uk-UA" sz="3200" dirty="0">
                <a:latin typeface="Arial Narrow" pitchFamily="34" charset="0"/>
              </a:rPr>
              <a:t>No one does not marry to be unhappy. </a:t>
            </a:r>
          </a:p>
          <a:p>
            <a:pPr algn="l" rtl="0">
              <a:buFont typeface="Wingdings" pitchFamily="2" charset="2"/>
              <a:buChar char="§"/>
            </a:pPr>
            <a:r>
              <a:rPr lang="uk-UA" sz="3200" dirty="0">
                <a:latin typeface="Arial Narrow" pitchFamily="34" charset="0"/>
              </a:rPr>
              <a:t>Even often say: </a:t>
            </a:r>
            <a:r>
              <a:rPr lang="uk-UA" sz="3200" i="1" dirty="0">
                <a:solidFill>
                  <a:schemeClr val="accent1">
                    <a:lumMod val="75000"/>
                  </a:schemeClr>
                </a:solidFill>
                <a:latin typeface="Arial Narrow" pitchFamily="34" charset="0"/>
              </a:rPr>
              <a:t>"We will not make the mistakes made by our parents, acquaintances, we will be fine, our love will overcome everything."</a:t>
            </a:r>
          </a:p>
          <a:p>
            <a:pPr algn="l" rtl="0">
              <a:buNone/>
            </a:pPr>
            <a:endParaRPr lang="en-US" sz="2400" dirty="0"/>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buFont typeface="Wingdings" pitchFamily="2" charset="2"/>
              <a:buChar char="§"/>
            </a:pPr>
            <a:r>
              <a:rPr lang="uk-UA" sz="3200" dirty="0">
                <a:latin typeface="Arial Narrow" pitchFamily="34" charset="0"/>
              </a:rPr>
              <a:t>However, very often people, after getting married, do not care about their relationship. </a:t>
            </a:r>
          </a:p>
          <a:p>
            <a:pPr algn="l" rtl="0">
              <a:buFont typeface="Wingdings" pitchFamily="2" charset="2"/>
              <a:buChar char="§"/>
            </a:pPr>
            <a:r>
              <a:rPr lang="uk-UA" sz="3200" dirty="0">
                <a:latin typeface="Arial Narrow" pitchFamily="34" charset="0"/>
              </a:rPr>
              <a:t>AND shortly after marriage, some claim that love is over. </a:t>
            </a:r>
          </a:p>
          <a:p>
            <a:pPr algn="l" rtl="0">
              <a:buFont typeface="Wingdings" pitchFamily="2" charset="2"/>
              <a:buChar char="§"/>
            </a:pPr>
            <a:r>
              <a:rPr lang="uk-UA" sz="3200" dirty="0">
                <a:latin typeface="Arial Narrow" pitchFamily="34" charset="0"/>
              </a:rPr>
              <a:t>Maybe, the reason is different ideas about love, fidelity, married life, responsibilities (which is influenced by family upbringing, media, public opinion). </a:t>
            </a:r>
            <a:endParaRPr lang="en-US" sz="24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But perhaps the most common reason is the lack of good knowledge of themselves, their husbands or wives and lack of concern for the development of marital love relationships. </a:t>
            </a:r>
            <a:endParaRPr lang="fr-FR" sz="3200" dirty="0">
              <a:latin typeface="Arial Narrow" pitchFamily="34" charset="0"/>
            </a:endParaRPr>
          </a:p>
          <a:p>
            <a:pPr algn="l" rtl="0"/>
            <a:r>
              <a:rPr lang="uk-UA" sz="3200" dirty="0">
                <a:latin typeface="Arial Narrow" pitchFamily="34" charset="0"/>
              </a:rPr>
              <a:t>Love unites, but does not make people identical. </a:t>
            </a:r>
          </a:p>
          <a:p>
            <a:pPr algn="l" rtl="0"/>
            <a:r>
              <a:rPr lang="uk-UA" sz="3200" dirty="0">
                <a:latin typeface="Arial Narrow" pitchFamily="34" charset="0"/>
              </a:rPr>
              <a:t>The person has </a:t>
            </a:r>
            <a:r>
              <a:rPr lang="uk-UA" sz="3200" i="1" u="sng" dirty="0">
                <a:latin typeface="Arial Narrow" pitchFamily="34" charset="0"/>
              </a:rPr>
              <a:t>two needs</a:t>
            </a:r>
            <a:r>
              <a:rPr lang="uk-UA" sz="3200" dirty="0">
                <a:latin typeface="Arial Narrow" pitchFamily="34" charset="0"/>
              </a:rPr>
              <a:t>: </a:t>
            </a:r>
          </a:p>
          <a:p>
            <a:pPr algn="l" rtl="0">
              <a:buNone/>
            </a:pPr>
            <a:r>
              <a:rPr lang="uk-UA" sz="3200" dirty="0">
                <a:latin typeface="Arial Narrow" pitchFamily="34" charset="0"/>
              </a:rPr>
              <a:t> 1) </a:t>
            </a:r>
            <a:r>
              <a:rPr lang="uk-UA" sz="3200" b="1" dirty="0">
                <a:latin typeface="Arial Narrow" pitchFamily="34" charset="0"/>
              </a:rPr>
              <a:t>to be yourself </a:t>
            </a:r>
            <a:r>
              <a:rPr lang="uk-UA" sz="3200" dirty="0">
                <a:latin typeface="Arial Narrow" pitchFamily="34" charset="0"/>
              </a:rPr>
              <a:t>(personal identity) </a:t>
            </a:r>
          </a:p>
          <a:p>
            <a:pPr algn="l" rtl="0">
              <a:buNone/>
            </a:pPr>
            <a:r>
              <a:rPr lang="uk-UA" sz="3200" dirty="0">
                <a:latin typeface="Arial Narrow" pitchFamily="34" charset="0"/>
              </a:rPr>
              <a:t> 2 ) </a:t>
            </a:r>
            <a:r>
              <a:rPr lang="uk-UA" sz="3200" b="1" dirty="0">
                <a:latin typeface="Arial Narrow" pitchFamily="34" charset="0"/>
              </a:rPr>
              <a:t>be for another </a:t>
            </a:r>
            <a:r>
              <a:rPr lang="uk-UA" sz="3200" dirty="0">
                <a:latin typeface="Arial Narrow" pitchFamily="34" charset="0"/>
              </a:rPr>
              <a:t>(relational identity).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To be oneself, that is, to be authentic, is the harmony between "feeling," "thinking," "speaking," and "acting." </a:t>
            </a:r>
          </a:p>
          <a:p>
            <a:pPr algn="l" rtl="0"/>
            <a:r>
              <a:rPr lang="en-CA" sz="3200" dirty="0">
                <a:latin typeface="Arial Narrow" pitchFamily="34" charset="0"/>
              </a:rPr>
              <a:t>Therefore</a:t>
            </a:r>
            <a:r>
              <a:rPr lang="uk-UA" sz="3200" dirty="0">
                <a:latin typeface="Arial Narrow" pitchFamily="34" charset="0"/>
              </a:rPr>
              <a:t> for each person entering into married life, it is very important to know yourself, to trust yourself, to be honest with yourself, to accept and love all aspects of your personality, to notice and appreciate gifts without jumping into narcissism or pride, to feel happy about it , who are you.</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If someone marries without answering questions </a:t>
            </a:r>
            <a:r>
              <a:rPr lang="uk-UA" sz="3200" i="1" dirty="0">
                <a:solidFill>
                  <a:schemeClr val="accent1">
                    <a:lumMod val="75000"/>
                  </a:schemeClr>
                </a:solidFill>
                <a:latin typeface="Arial Narrow" pitchFamily="34" charset="0"/>
              </a:rPr>
              <a:t>"Who am I? What is the purpose of my existence? What responsibilities follow from this? Why am I in this world? ”</a:t>
            </a:r>
            <a:r>
              <a:rPr lang="uk-UA" sz="3200" dirty="0">
                <a:latin typeface="Arial Narrow" pitchFamily="34" charset="0"/>
              </a:rPr>
              <a:t>, this means that it enters the forest with many dangers, and this can explain the many failures in marriage and interpersonal conflicts between his members.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What contributes to the development of love? Undoubtedly, this is facilitated by communication, spending time together, and above all</a:t>
            </a:r>
            <a:r>
              <a:rPr lang="en-CA" sz="3200" dirty="0">
                <a:latin typeface="Arial Narrow" pitchFamily="34" charset="0"/>
              </a:rPr>
              <a:t> </a:t>
            </a:r>
            <a:r>
              <a:rPr lang="uk-UA" sz="3200" dirty="0">
                <a:latin typeface="Arial Narrow" pitchFamily="34" charset="0"/>
              </a:rPr>
              <a:t>overcoming selfishness, which is the greatest enemy </a:t>
            </a:r>
            <a:r>
              <a:rPr lang="en-CA" sz="3200" dirty="0">
                <a:latin typeface="Arial Narrow" pitchFamily="34" charset="0"/>
              </a:rPr>
              <a:t>of </a:t>
            </a:r>
            <a:r>
              <a:rPr lang="uk-UA" sz="3200" dirty="0">
                <a:latin typeface="Arial Narrow" pitchFamily="34" charset="0"/>
              </a:rPr>
              <a:t>love.</a:t>
            </a:r>
          </a:p>
          <a:p>
            <a:pPr algn="l" rtl="0"/>
            <a:r>
              <a:rPr lang="uk-UA" sz="3200" dirty="0">
                <a:latin typeface="Arial Narrow" pitchFamily="34" charset="0"/>
              </a:rPr>
              <a:t>In practice, this is manifested in overcoming conflicts, various tensions that disrupt harmony in married life. </a:t>
            </a:r>
          </a:p>
          <a:p>
            <a:pPr algn="l" rtl="0"/>
            <a:r>
              <a:rPr lang="uk-UA" sz="3200" dirty="0">
                <a:latin typeface="Arial Narrow" pitchFamily="34" charset="0"/>
              </a:rPr>
              <a:t>It building relationships based on the principles of respect, freedom, acceptance of the other as he is, sincerity, understanding, forgiveness.</a:t>
            </a:r>
            <a:endParaRPr lang="fr-FR" sz="3200" dirty="0">
              <a:latin typeface="Arial Narrow" pitchFamily="34" charset="0"/>
            </a:endParaRPr>
          </a:p>
          <a:p>
            <a:pPr algn="l" rtl="0"/>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Love must be supported </a:t>
            </a:r>
            <a:r>
              <a:rPr lang="en-CA" sz="3200" dirty="0">
                <a:latin typeface="Arial Narrow" pitchFamily="34" charset="0"/>
              </a:rPr>
              <a:t>by </a:t>
            </a:r>
            <a:r>
              <a:rPr lang="uk-UA" sz="3200" b="1" dirty="0">
                <a:latin typeface="Arial Narrow" pitchFamily="34" charset="0"/>
              </a:rPr>
              <a:t>gestures of love</a:t>
            </a:r>
            <a:r>
              <a:rPr lang="uk-UA" sz="3200" dirty="0">
                <a:latin typeface="Arial Narrow" pitchFamily="34" charset="0"/>
              </a:rPr>
              <a:t>. </a:t>
            </a:r>
            <a:endParaRPr lang="en-CA" sz="3200" dirty="0">
              <a:latin typeface="Arial Narrow" pitchFamily="34" charset="0"/>
            </a:endParaRPr>
          </a:p>
          <a:p>
            <a:pPr algn="l" rtl="0"/>
            <a:r>
              <a:rPr lang="en-CA" sz="3200" dirty="0">
                <a:latin typeface="Arial Narrow" pitchFamily="34" charset="0"/>
              </a:rPr>
              <a:t>A spouse</a:t>
            </a:r>
            <a:r>
              <a:rPr lang="uk-UA" sz="3200" dirty="0">
                <a:latin typeface="Arial Narrow" pitchFamily="34" charset="0"/>
              </a:rPr>
              <a:t> has to get so used to showing mutual love and affection to his </a:t>
            </a:r>
            <a:r>
              <a:rPr lang="en-CA" sz="3200" dirty="0">
                <a:latin typeface="Arial Narrow" pitchFamily="34" charset="0"/>
              </a:rPr>
              <a:t>spouse</a:t>
            </a:r>
            <a:r>
              <a:rPr lang="uk-UA" sz="3200" dirty="0">
                <a:latin typeface="Arial Narrow" pitchFamily="34" charset="0"/>
              </a:rPr>
              <a:t> that he</a:t>
            </a:r>
            <a:r>
              <a:rPr lang="en-CA" sz="3200" dirty="0">
                <a:latin typeface="Arial Narrow" pitchFamily="34" charset="0"/>
              </a:rPr>
              <a:t>/she</a:t>
            </a:r>
            <a:r>
              <a:rPr lang="uk-UA" sz="3200" dirty="0">
                <a:latin typeface="Arial Narrow" pitchFamily="34" charset="0"/>
              </a:rPr>
              <a:t> has to feel bad if </a:t>
            </a:r>
            <a:r>
              <a:rPr lang="en-CA" sz="3200" dirty="0">
                <a:latin typeface="Arial Narrow" pitchFamily="34" charset="0"/>
              </a:rPr>
              <a:t>he/she doesn’t do it</a:t>
            </a:r>
            <a:r>
              <a:rPr lang="uk-UA" sz="3200" dirty="0">
                <a:latin typeface="Arial Narrow" pitchFamily="34" charset="0"/>
              </a:rPr>
              <a:t>. </a:t>
            </a:r>
          </a:p>
          <a:p>
            <a:pPr algn="l" rtl="0"/>
            <a:r>
              <a:rPr lang="uk-UA" sz="3200" dirty="0">
                <a:latin typeface="Arial Narrow" pitchFamily="34" charset="0"/>
              </a:rPr>
              <a:t>Sincere</a:t>
            </a:r>
            <a:r>
              <a:rPr lang="en-CA" sz="3200" dirty="0">
                <a:latin typeface="Arial Narrow" pitchFamily="34" charset="0"/>
              </a:rPr>
              <a:t> </a:t>
            </a:r>
            <a:r>
              <a:rPr lang="uk-UA" sz="3200" dirty="0">
                <a:latin typeface="Arial Narrow" pitchFamily="34" charset="0"/>
              </a:rPr>
              <a:t>love and affection are the germ of a happy union.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44137" y="287384"/>
            <a:ext cx="11312433" cy="613954"/>
          </a:xfrm>
        </p:spPr>
        <p:txBody>
          <a:bodyPr>
            <a:normAutofit/>
          </a:bodyPr>
          <a:lstStyle/>
          <a:p>
            <a:pPr algn="ctr" rtl="0">
              <a:spcBef>
                <a:spcPts val="0"/>
              </a:spcBef>
            </a:pPr>
            <a:r>
              <a:rPr lang="pl-PL" sz="3200" b="1" dirty="0">
                <a:solidFill>
                  <a:schemeClr val="accent1">
                    <a:lumMod val="75000"/>
                  </a:schemeClr>
                </a:solidFill>
              </a:rPr>
              <a:t>Responsibility for the development of love</a:t>
            </a:r>
            <a:r>
              <a:rPr lang="en-CA" sz="3200" b="1" dirty="0">
                <a:solidFill>
                  <a:schemeClr val="accent1">
                    <a:lumMod val="75000"/>
                  </a:schemeClr>
                </a:solidFill>
              </a:rPr>
              <a:t> in marriage</a:t>
            </a:r>
            <a:endParaRPr lang="it-IT" sz="3400" b="1" i="0" dirty="0">
              <a:solidFill>
                <a:schemeClr val="accent1">
                  <a:lumMod val="75000"/>
                </a:schemeClr>
              </a:solidFill>
              <a:latin typeface="Century Gothic"/>
              <a:ea typeface="+mj-ea"/>
              <a:cs typeface="+mj-cs"/>
            </a:endParaRPr>
          </a:p>
        </p:txBody>
      </p:sp>
      <p:sp>
        <p:nvSpPr>
          <p:cNvPr id="14" name="Segnaposto contenuto 13"/>
          <p:cNvSpPr>
            <a:spLocks noGrp="1"/>
          </p:cNvSpPr>
          <p:nvPr>
            <p:ph idx="1"/>
          </p:nvPr>
        </p:nvSpPr>
        <p:spPr>
          <a:xfrm>
            <a:off x="1328928" y="1341120"/>
            <a:ext cx="9485376" cy="4968240"/>
          </a:xfrm>
        </p:spPr>
        <p:txBody>
          <a:bodyPr>
            <a:normAutofit/>
          </a:bodyPr>
          <a:lstStyle/>
          <a:p>
            <a:pPr algn="l" rtl="0"/>
            <a:r>
              <a:rPr lang="uk-UA" sz="3200" dirty="0">
                <a:latin typeface="Arial Narrow" pitchFamily="34" charset="0"/>
              </a:rPr>
              <a:t>Love can indeed be eternal, but it must be revived by daily manifestations. </a:t>
            </a:r>
          </a:p>
          <a:p>
            <a:pPr algn="l" rtl="0"/>
            <a:r>
              <a:rPr lang="en-CA" sz="3200" dirty="0">
                <a:latin typeface="Arial Narrow" pitchFamily="34" charset="0"/>
              </a:rPr>
              <a:t>Y</a:t>
            </a:r>
            <a:r>
              <a:rPr lang="uk-UA" sz="3200" dirty="0">
                <a:latin typeface="Arial Narrow" pitchFamily="34" charset="0"/>
              </a:rPr>
              <a:t>ou can</a:t>
            </a:r>
            <a:r>
              <a:rPr lang="en-CA" sz="3200" dirty="0">
                <a:latin typeface="Arial Narrow" pitchFamily="34" charset="0"/>
              </a:rPr>
              <a:t>’t</a:t>
            </a:r>
            <a:r>
              <a:rPr lang="uk-UA" sz="3200" dirty="0">
                <a:latin typeface="Arial Narrow" pitchFamily="34" charset="0"/>
              </a:rPr>
              <a:t> forget about the little things – </a:t>
            </a:r>
            <a:r>
              <a:rPr lang="en-CA" sz="3200" dirty="0">
                <a:latin typeface="Arial Narrow" pitchFamily="34" charset="0"/>
              </a:rPr>
              <a:t>those are</a:t>
            </a:r>
            <a:r>
              <a:rPr lang="uk-UA" sz="3200" dirty="0">
                <a:latin typeface="Arial Narrow" pitchFamily="34" charset="0"/>
              </a:rPr>
              <a:t> small "bricks", from which arises a great structure of happiness. </a:t>
            </a:r>
          </a:p>
          <a:p>
            <a:pPr algn="l" rtl="0"/>
            <a:r>
              <a:rPr lang="uk-UA" sz="3200" dirty="0">
                <a:latin typeface="Arial Narrow" pitchFamily="34" charset="0"/>
              </a:rPr>
              <a:t>They say, love is bread that needs to be baked daily. </a:t>
            </a:r>
            <a:endParaRPr lang="en-US" sz="3200" dirty="0">
              <a:latin typeface="Arial Narrow" pitchFamily="34" charset="0"/>
            </a:endParaRPr>
          </a:p>
        </p:txBody>
      </p:sp>
      <p:pic>
        <p:nvPicPr>
          <p:cNvPr id="4098" name="Picture 2" descr="http://pcc.ugcc.org.ua/wp-content/uploads/2014/12/Podruzhzhya-300x261.jpg"/>
          <p:cNvPicPr>
            <a:picLocks noChangeAspect="1" noChangeArrowheads="1"/>
          </p:cNvPicPr>
          <p:nvPr/>
        </p:nvPicPr>
        <p:blipFill>
          <a:blip r:embed="rId2" cstate="print"/>
          <a:srcRect/>
          <a:stretch>
            <a:fillRect/>
          </a:stretch>
        </p:blipFill>
        <p:spPr bwMode="auto">
          <a:xfrm>
            <a:off x="10424160" y="4819878"/>
            <a:ext cx="1767840" cy="1538022"/>
          </a:xfrm>
          <a:prstGeom prst="rect">
            <a:avLst/>
          </a:prstGeom>
          <a:ln>
            <a:noFill/>
          </a:ln>
          <a:effectLst>
            <a:softEdge rad="112500"/>
          </a:effectLst>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S102920897">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04C4809-32CE-4D76-8837-BF87A221E8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TS102920897</Template>
  <TotalTime>0</TotalTime>
  <Words>1223</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Century Gothic</vt:lpstr>
      <vt:lpstr>Wingdings</vt:lpstr>
      <vt:lpstr>TS102920897</vt:lpstr>
      <vt:lpstr>   MAIN RESPONSIBILITIES OF SPOUSES:  LOVE, FAITHFULNESS, MARRIED HONESTY</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Responsibility for the development of love in marriage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embrion?</dc:title>
  <dc:creator/>
  <cp:lastModifiedBy/>
  <cp:revision>1</cp:revision>
  <dcterms:created xsi:type="dcterms:W3CDTF">2013-09-27T09:32:12Z</dcterms:created>
  <dcterms:modified xsi:type="dcterms:W3CDTF">2021-09-07T00:34:47Z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