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6"/>
  </p:notesMasterIdLst>
  <p:handoutMasterIdLst>
    <p:handoutMasterId r:id="rId27"/>
  </p:handoutMasterIdLst>
  <p:sldIdLst>
    <p:sldId id="272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28" y="5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193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7/15/2022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7/15/2022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Vertical Segnaposto test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7/15/2022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olo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Vertical Segnaposto testo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7/15/2022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7/15/2022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7/15/2022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pPr/>
              <a:t>7/15/2022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7/15/2022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7/15/2022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7/15/2022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7/15/2022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7/15/2022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7/15/2022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8403" y="783772"/>
            <a:ext cx="9601200" cy="927462"/>
          </a:xfrm>
        </p:spPr>
        <p:txBody>
          <a:bodyPr/>
          <a:lstStyle/>
          <a:p>
            <a:pPr rtl="0">
              <a:spcBef>
                <a:spcPts val="0"/>
              </a:spcBef>
            </a:pPr>
            <a:r>
              <a:rPr lang="uk-UA" sz="5000" b="1" dirty="0">
                <a:solidFill>
                  <a:srgbClr val="FF0000"/>
                </a:solidFill>
              </a:rPr>
              <a:t>MARRIAGE ADVISOR</a:t>
            </a:r>
            <a:endParaRPr lang="it-IT" sz="5000" b="0" i="0" dirty="0">
              <a:solidFill>
                <a:srgbClr val="FF000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766304" y="6364224"/>
            <a:ext cx="3752088" cy="493776"/>
          </a:xfrm>
        </p:spPr>
        <p:txBody>
          <a:bodyPr>
            <a:normAutofit fontScale="92500"/>
          </a:bodyPr>
          <a:lstStyle/>
          <a:p>
            <a:pPr marL="0" indent="0" algn="l" rtl="0">
              <a:spcBef>
                <a:spcPts val="0"/>
              </a:spcBef>
              <a:buNone/>
            </a:pPr>
            <a:r>
              <a:rPr lang="uk-UA" sz="1800" b="0" i="0" baseline="0" dirty="0"/>
              <a:t>Father V</a:t>
            </a:r>
            <a:r>
              <a:rPr lang="en-US" sz="1800" b="0" i="0" baseline="0" dirty="0"/>
              <a:t>OLODYMYR</a:t>
            </a:r>
            <a:r>
              <a:rPr lang="uk-UA" sz="1800" b="0" i="0" baseline="0" dirty="0"/>
              <a:t> NESTERENKO</a:t>
            </a:r>
            <a:endParaRPr lang="it-IT" sz="1800" b="0" i="0" baseline="0" dirty="0"/>
          </a:p>
        </p:txBody>
      </p:sp>
      <p:pic>
        <p:nvPicPr>
          <p:cNvPr id="24578" name="Picture 2" descr="http://u.jimdo.com/www400/o/sc5078dcdab5822b8/img/i477bab590f32a37f/1427876486/std/image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860766" y="1815601"/>
            <a:ext cx="6477727" cy="4296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MUTUAL LOVE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292437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6. CONNECTION OF HEARTS </a:t>
            </a:r>
            <a:r>
              <a:rPr lang="ru-RU" sz="3200" dirty="0"/>
              <a:t>- </a:t>
            </a:r>
          </a:p>
          <a:p>
            <a:pPr algn="l" rtl="0">
              <a:buNone/>
            </a:pPr>
            <a:r>
              <a:rPr lang="ru-RU" sz="3200" dirty="0"/>
              <a:t> </a:t>
            </a:r>
            <a:r>
              <a:rPr lang="ru-RU" sz="3200" i="1" dirty="0"/>
              <a:t>It means breaking down barriers, freeing oneself from resentment with love and for love; have common joys and experiences: the birth of a child, professional success or failure, etc.</a:t>
            </a:r>
            <a:endParaRPr lang="en-US" sz="3200" i="1" dirty="0"/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MUTUAL LOVE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292437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7. </a:t>
            </a:r>
            <a:r>
              <a:rPr lang="pt-PT" sz="3200" b="1" dirty="0">
                <a:solidFill>
                  <a:schemeClr val="accent6">
                    <a:lumMod val="75000"/>
                  </a:schemeClr>
                </a:solidFill>
              </a:rPr>
              <a:t>Unity of souls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/>
              <a:t>- </a:t>
            </a:r>
          </a:p>
          <a:p>
            <a:pPr algn="l" rtl="0">
              <a:buNone/>
            </a:pPr>
            <a:r>
              <a:rPr lang="ru-RU" sz="3200" dirty="0"/>
              <a:t> </a:t>
            </a:r>
            <a:r>
              <a:rPr lang="ru-RU" sz="3200" i="1" dirty="0"/>
              <a:t>IN the spiritual life and in relation to God there is a very personal intimate zone; there is the spirituality of a married couple, common prayer, meditation, communication on the topics of spiritual experiences.</a:t>
            </a:r>
          </a:p>
          <a:p>
            <a:pPr algn="l" rtl="0">
              <a:buNone/>
            </a:pPr>
            <a:r>
              <a:rPr lang="ru-RU" sz="3200" i="1" dirty="0"/>
              <a:t> Moral issue of a married couple (eg the number of children) should be addressed jointly.</a:t>
            </a:r>
          </a:p>
          <a:p>
            <a:pPr algn="l" rtl="0">
              <a:buNone/>
            </a:pPr>
            <a:r>
              <a:rPr lang="ru-RU" sz="3200" i="1" dirty="0"/>
              <a:t> 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</a:rPr>
              <a:t>Union </a:t>
            </a:r>
            <a:r>
              <a:rPr lang="pt-PT" sz="3200" b="1" i="1" dirty="0">
                <a:solidFill>
                  <a:schemeClr val="accent6">
                    <a:lumMod val="75000"/>
                  </a:schemeClr>
                </a:solidFill>
              </a:rPr>
              <a:t>of 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</a:rPr>
              <a:t>souls in God </a:t>
            </a:r>
            <a:r>
              <a:rPr lang="ru-RU" sz="3200" i="1" dirty="0"/>
              <a:t>- this is what allows love to be realized in full.</a:t>
            </a:r>
          </a:p>
          <a:p>
            <a:pPr algn="l" rtl="0">
              <a:buNone/>
            </a:pPr>
            <a:endParaRPr lang="en-US" sz="3200" i="1" dirty="0"/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HAPPINESS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292437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1. WHERE THERE IS NO TRUE HAPPINESS - </a:t>
            </a:r>
          </a:p>
          <a:p>
            <a:pPr algn="l" rtl="0">
              <a:buNone/>
            </a:pPr>
            <a:r>
              <a:rPr lang="ru-RU" sz="3200" dirty="0"/>
              <a:t> </a:t>
            </a:r>
          </a:p>
          <a:p>
            <a:pPr algn="l" rtl="0">
              <a:buNone/>
            </a:pPr>
            <a:r>
              <a:rPr lang="ru-RU" sz="3200" dirty="0"/>
              <a:t> Human</a:t>
            </a:r>
            <a:r>
              <a:rPr lang="en-CA" sz="3200" dirty="0"/>
              <a:t>’s</a:t>
            </a:r>
            <a:r>
              <a:rPr lang="ru-RU" sz="3200" dirty="0"/>
              <a:t> heart is constantly looking for happiness. The powerful means of social communication and the general opinion they form</a:t>
            </a:r>
            <a:r>
              <a:rPr lang="en-CA" sz="3200" dirty="0"/>
              <a:t>,</a:t>
            </a:r>
            <a:r>
              <a:rPr lang="ru-RU" sz="3200" dirty="0"/>
              <a:t> contribute to</a:t>
            </a:r>
            <a:r>
              <a:rPr lang="en-CA" sz="3200" dirty="0"/>
              <a:t> 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</a:rPr>
              <a:t>people </a:t>
            </a:r>
            <a:r>
              <a:rPr lang="en-CA" sz="3200" i="1" dirty="0">
                <a:solidFill>
                  <a:schemeClr val="accent6">
                    <a:lumMod val="75000"/>
                  </a:schemeClr>
                </a:solidFill>
              </a:rPr>
              <a:t>start 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</a:rPr>
              <a:t>see</a:t>
            </a:r>
            <a:r>
              <a:rPr lang="en-CA" sz="3200" i="1" dirty="0" err="1">
                <a:solidFill>
                  <a:schemeClr val="accent6">
                    <a:lumMod val="75000"/>
                  </a:schemeClr>
                </a:solidFill>
              </a:rPr>
              <a:t>ing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</a:rPr>
              <a:t> happiness in material things, in comfort, benefits and wealth</a:t>
            </a:r>
            <a:r>
              <a:rPr lang="ru-RU" sz="3200" dirty="0"/>
              <a:t>. </a:t>
            </a:r>
            <a:endParaRPr lang="en-US" sz="3200" dirty="0"/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HAPPINESS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292437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ru-RU" sz="3200" dirty="0"/>
              <a:t> </a:t>
            </a:r>
          </a:p>
          <a:p>
            <a:pPr algn="l" rtl="0">
              <a:buNone/>
            </a:pPr>
            <a:r>
              <a:rPr lang="ru-RU" sz="3200" dirty="0"/>
              <a:t> They believe</a:t>
            </a:r>
            <a:r>
              <a:rPr lang="en-CA" sz="3200" dirty="0"/>
              <a:t> </a:t>
            </a:r>
            <a:r>
              <a:rPr lang="ru-RU" sz="3200" dirty="0"/>
              <a:t>that happiness comes from outside and that in it we will find rest. </a:t>
            </a:r>
          </a:p>
          <a:p>
            <a:pPr algn="l" rtl="0">
              <a:buNone/>
            </a:pPr>
            <a:r>
              <a:rPr lang="ru-RU" sz="3200" dirty="0"/>
              <a:t> </a:t>
            </a:r>
            <a:r>
              <a:rPr lang="en-CA" sz="3200" dirty="0"/>
              <a:t>They do n</a:t>
            </a:r>
            <a:r>
              <a:rPr lang="ru-RU" sz="3200" dirty="0"/>
              <a:t>ot think at the same time that when achieving the desired</a:t>
            </a:r>
            <a:r>
              <a:rPr lang="en-CA" sz="3200" dirty="0"/>
              <a:t>,</a:t>
            </a:r>
            <a:r>
              <a:rPr lang="ru-RU" sz="3200" dirty="0"/>
              <a:t> 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</a:rPr>
              <a:t>a person always has new needs, illusions and dreams </a:t>
            </a:r>
            <a:r>
              <a:rPr lang="ru-RU" sz="3200" dirty="0"/>
              <a:t>(the more we have, the more we want).</a:t>
            </a:r>
            <a:endParaRPr lang="en-US" sz="3200" dirty="0"/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HAPPINESS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292437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ru-RU" sz="3200" dirty="0"/>
              <a:t> </a:t>
            </a:r>
          </a:p>
          <a:p>
            <a:pPr algn="l" rtl="0">
              <a:buNone/>
            </a:pPr>
            <a:r>
              <a:rPr lang="ru-RU" sz="3200" dirty="0"/>
              <a:t> We have </a:t>
            </a:r>
            <a:r>
              <a:rPr lang="ru-RU" sz="3200" b="1" dirty="0"/>
              <a:t>example of many people</a:t>
            </a:r>
            <a:r>
              <a:rPr lang="en-US" sz="3200" b="1" dirty="0"/>
              <a:t> </a:t>
            </a:r>
            <a:r>
              <a:rPr lang="ru-RU" sz="3200" dirty="0"/>
              <a:t>surrounded by comfort, fame, money, but 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</a:rPr>
              <a:t>joyless and frustrated</a:t>
            </a:r>
            <a:r>
              <a:rPr lang="ru-RU" sz="3200" dirty="0"/>
              <a:t>.</a:t>
            </a:r>
          </a:p>
          <a:p>
            <a:pPr algn="l" rtl="0">
              <a:buNone/>
            </a:pPr>
            <a:r>
              <a:rPr lang="ru-RU" sz="3200" dirty="0"/>
              <a:t> It is because </a:t>
            </a:r>
            <a:r>
              <a:rPr lang="ru-RU" sz="3200" b="1" dirty="0"/>
              <a:t>materiality</a:t>
            </a:r>
            <a:r>
              <a:rPr lang="ru-RU" sz="3200" dirty="0"/>
              <a:t>, although it helps to achieve happiness and complements it, </a:t>
            </a:r>
            <a:r>
              <a:rPr lang="ru-RU" sz="3200" b="1" dirty="0"/>
              <a:t>it is by no means happiness and cannot be identified with it</a:t>
            </a:r>
            <a:r>
              <a:rPr lang="ru-RU" sz="3200" dirty="0"/>
              <a:t>.</a:t>
            </a:r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HAPPINESS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292437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2. TRUE HAPPINESS -</a:t>
            </a:r>
          </a:p>
          <a:p>
            <a:pPr algn="l" rtl="0">
              <a:buNone/>
            </a:pPr>
            <a:r>
              <a:rPr lang="ru-RU" sz="3200" dirty="0"/>
              <a:t> True happiness 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</a:rPr>
              <a:t>does not depend on external things</a:t>
            </a:r>
            <a:r>
              <a:rPr lang="ru-RU" sz="3200" dirty="0"/>
              <a:t>, it is internal and simple.</a:t>
            </a:r>
          </a:p>
          <a:p>
            <a:pPr algn="l" rtl="0">
              <a:buNone/>
            </a:pPr>
            <a:r>
              <a:rPr lang="ru-RU" sz="3200" dirty="0"/>
              <a:t> </a:t>
            </a:r>
            <a:r>
              <a:rPr lang="ru-RU" sz="3200" b="1" dirty="0"/>
              <a:t>Happiness - is a feeling of fullness and peace,</a:t>
            </a:r>
            <a:r>
              <a:rPr lang="en-US" sz="3200" b="1" dirty="0"/>
              <a:t> </a:t>
            </a:r>
            <a:r>
              <a:rPr lang="ru-RU" sz="3200" b="1" dirty="0"/>
              <a:t>which is constantly in the depths of the soul</a:t>
            </a:r>
            <a:r>
              <a:rPr lang="en-US" sz="3200" b="1" dirty="0"/>
              <a:t> </a:t>
            </a:r>
            <a:r>
              <a:rPr lang="ru-RU" sz="3200" dirty="0"/>
              <a:t>despite the difficulties and suffering.</a:t>
            </a:r>
          </a:p>
          <a:p>
            <a:pPr algn="l" rtl="0">
              <a:buNone/>
            </a:pPr>
            <a:r>
              <a:rPr lang="ru-RU" sz="3200" dirty="0"/>
              <a:t> In marriage 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</a:rPr>
              <a:t>happiness is achieved when love is what it should be</a:t>
            </a:r>
            <a:r>
              <a:rPr lang="en-US" sz="32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/>
              <a:t>when </a:t>
            </a:r>
            <a:r>
              <a:rPr lang="en-US" sz="3200" dirty="0"/>
              <a:t>it</a:t>
            </a:r>
            <a:r>
              <a:rPr lang="ru-RU" sz="3200" dirty="0"/>
              <a:t> fulfills the purposes for which God created this marriage: </a:t>
            </a:r>
            <a:r>
              <a:rPr lang="ru-RU" sz="3200" b="1" dirty="0"/>
              <a:t>mutual love </a:t>
            </a:r>
            <a:r>
              <a:rPr lang="en-US" sz="3200" b="1" dirty="0"/>
              <a:t>of </a:t>
            </a:r>
            <a:r>
              <a:rPr lang="ru-RU" sz="3200" dirty="0"/>
              <a:t>man and woman</a:t>
            </a:r>
            <a:r>
              <a:rPr lang="en-US" sz="3200" dirty="0"/>
              <a:t>,</a:t>
            </a:r>
            <a:r>
              <a:rPr lang="ru-RU" sz="3200" dirty="0"/>
              <a:t> </a:t>
            </a:r>
            <a:r>
              <a:rPr lang="ru-RU" sz="3200" b="1" dirty="0"/>
              <a:t>transfer of life</a:t>
            </a:r>
            <a:r>
              <a:rPr lang="ru-RU" sz="3200" dirty="0"/>
              <a:t> physical and spiritual.</a:t>
            </a:r>
            <a:endParaRPr lang="en-US" sz="3200" dirty="0"/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HAPPINESS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292437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3. MARRIAGE OF LOVE AND HAPPINESS - </a:t>
            </a:r>
          </a:p>
          <a:p>
            <a:pPr algn="l" rtl="0">
              <a:buNone/>
            </a:pPr>
            <a:r>
              <a:rPr lang="ru-RU" sz="3200" dirty="0"/>
              <a:t> Happiness in marriage depends on whether we know how to live our love. </a:t>
            </a:r>
          </a:p>
          <a:p>
            <a:pPr algn="l" rtl="0">
              <a:buNone/>
            </a:pPr>
            <a:r>
              <a:rPr lang="ru-RU" sz="3200" dirty="0"/>
              <a:t> But 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</a:rPr>
              <a:t>love is not something static</a:t>
            </a:r>
            <a:r>
              <a:rPr lang="ru-RU" sz="3200" dirty="0"/>
              <a:t>.</a:t>
            </a:r>
            <a:r>
              <a:rPr lang="en-US" sz="3200" dirty="0"/>
              <a:t> It</a:t>
            </a:r>
            <a:r>
              <a:rPr lang="ru-RU" sz="3200" dirty="0"/>
              <a:t> is</a:t>
            </a:r>
            <a:r>
              <a:rPr lang="en-US" sz="3200" dirty="0"/>
              <a:t> </a:t>
            </a:r>
            <a:r>
              <a:rPr lang="ru-RU" sz="3200" b="1" dirty="0"/>
              <a:t>fire in the fire</a:t>
            </a:r>
            <a:r>
              <a:rPr lang="en-US" sz="3200" b="1" dirty="0"/>
              <a:t> </a:t>
            </a:r>
            <a:r>
              <a:rPr lang="ru-RU" sz="3200" dirty="0"/>
              <a:t>wh</a:t>
            </a:r>
            <a:r>
              <a:rPr lang="en-US" sz="3200" dirty="0"/>
              <a:t>ich</a:t>
            </a:r>
            <a:r>
              <a:rPr lang="ru-RU" sz="3200" dirty="0"/>
              <a:t> needs 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</a:rPr>
              <a:t>to be constantly supported. </a:t>
            </a:r>
          </a:p>
          <a:p>
            <a:pPr algn="l" rtl="0">
              <a:buNone/>
            </a:pPr>
            <a:r>
              <a:rPr lang="ru-RU" sz="3200" dirty="0"/>
              <a:t> Love only lasts a lifetime if the </a:t>
            </a:r>
            <a:r>
              <a:rPr lang="en-US" sz="3200" dirty="0"/>
              <a:t>spouses</a:t>
            </a:r>
            <a:r>
              <a:rPr lang="ru-RU" sz="3200" dirty="0"/>
              <a:t> are constantly practically implementing </a:t>
            </a:r>
            <a:r>
              <a:rPr lang="ru-RU" sz="3200" b="1" dirty="0"/>
              <a:t>the task of love</a:t>
            </a:r>
            <a:r>
              <a:rPr lang="ru-RU" sz="3200" dirty="0"/>
              <a:t>.</a:t>
            </a:r>
            <a:endParaRPr lang="en-US" sz="3200" dirty="0"/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HAPPINESS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292437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 rtl="0">
              <a:buNone/>
            </a:pPr>
            <a:endParaRPr lang="ru-RU" sz="3200" i="1" dirty="0">
              <a:solidFill>
                <a:srgbClr val="FF0000"/>
              </a:solidFill>
            </a:endParaRPr>
          </a:p>
          <a:p>
            <a:pPr algn="ctr" rtl="0">
              <a:buNone/>
            </a:pPr>
            <a:endParaRPr lang="ru-RU" sz="3200" i="1" dirty="0">
              <a:solidFill>
                <a:srgbClr val="FF0000"/>
              </a:solidFill>
            </a:endParaRPr>
          </a:p>
          <a:p>
            <a:pPr algn="ctr" rtl="0">
              <a:buNone/>
            </a:pPr>
            <a:r>
              <a:rPr lang="ru-RU" sz="4000" i="1" dirty="0">
                <a:solidFill>
                  <a:srgbClr val="FF0000"/>
                </a:solidFill>
              </a:rPr>
              <a:t>WHAT ARE THE TASKS OF LOVE?</a:t>
            </a:r>
            <a:endParaRPr lang="en-US" sz="4000" i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HAPPINESS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292437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ru-RU" sz="3200" b="1" i="1" dirty="0">
                <a:solidFill>
                  <a:srgbClr val="0070C0"/>
                </a:solidFill>
              </a:rPr>
              <a:t>1) To love - is to know:</a:t>
            </a:r>
          </a:p>
          <a:p>
            <a:pPr algn="l" rtl="0">
              <a:buNone/>
            </a:pPr>
            <a:r>
              <a:rPr lang="ru-RU" sz="3200" dirty="0"/>
              <a:t> It applies not only externally but also internally: </a:t>
            </a:r>
            <a:r>
              <a:rPr lang="ru-RU" sz="3200" i="1" dirty="0">
                <a:solidFill>
                  <a:srgbClr val="0070C0"/>
                </a:solidFill>
              </a:rPr>
              <a:t>learn about each other's positive and negative traits, common and different interests</a:t>
            </a:r>
            <a:r>
              <a:rPr lang="ru-RU" sz="3200" dirty="0"/>
              <a:t>. </a:t>
            </a:r>
          </a:p>
          <a:p>
            <a:pPr algn="l" rtl="0">
              <a:buNone/>
            </a:pPr>
            <a:r>
              <a:rPr lang="ru-RU" sz="3200" dirty="0"/>
              <a:t> All it takes time and patience, because the mystery of the soul is boundless and must be solved consistently. </a:t>
            </a:r>
          </a:p>
          <a:p>
            <a:pPr algn="l" rtl="0">
              <a:buNone/>
            </a:pPr>
            <a:r>
              <a:rPr lang="ru-RU" sz="3200" dirty="0"/>
              <a:t> </a:t>
            </a:r>
            <a:r>
              <a:rPr lang="en-US" sz="3200" dirty="0"/>
              <a:t>We also need to </a:t>
            </a:r>
            <a:r>
              <a:rPr lang="ru-RU" sz="3200" dirty="0"/>
              <a:t>learn to express ourselves as we are, </a:t>
            </a:r>
            <a:r>
              <a:rPr lang="ru-RU" sz="3200" i="1" dirty="0">
                <a:solidFill>
                  <a:srgbClr val="0070C0"/>
                </a:solidFill>
              </a:rPr>
              <a:t>become transparent to others.</a:t>
            </a:r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HAPPINESS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292437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ru-RU" sz="3200" b="1" i="1" dirty="0">
                <a:solidFill>
                  <a:srgbClr val="0070C0"/>
                </a:solidFill>
              </a:rPr>
              <a:t>2) Love - </a:t>
            </a:r>
            <a:r>
              <a:rPr lang="en-US" sz="3200" b="1" i="1" dirty="0">
                <a:solidFill>
                  <a:srgbClr val="0070C0"/>
                </a:solidFill>
              </a:rPr>
              <a:t>means</a:t>
            </a:r>
            <a:r>
              <a:rPr lang="ru-RU" sz="3200" b="1" i="1" dirty="0">
                <a:solidFill>
                  <a:srgbClr val="0070C0"/>
                </a:solidFill>
              </a:rPr>
              <a:t> accept</a:t>
            </a:r>
            <a:r>
              <a:rPr lang="en-US" sz="3200" b="1" i="1" dirty="0" err="1">
                <a:solidFill>
                  <a:srgbClr val="0070C0"/>
                </a:solidFill>
              </a:rPr>
              <a:t>ing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ru-RU" sz="3200" b="1" i="1" dirty="0">
                <a:solidFill>
                  <a:srgbClr val="0070C0"/>
                </a:solidFill>
              </a:rPr>
              <a:t>yourself:</a:t>
            </a:r>
          </a:p>
          <a:p>
            <a:pPr algn="l" rtl="0">
              <a:buNone/>
            </a:pPr>
            <a:r>
              <a:rPr lang="ru-RU" sz="3200" dirty="0"/>
              <a:t> </a:t>
            </a:r>
          </a:p>
          <a:p>
            <a:pPr algn="l" rtl="0">
              <a:buNone/>
            </a:pPr>
            <a:r>
              <a:rPr lang="ru-RU" sz="3200" dirty="0"/>
              <a:t> Above all we must accept ourselves as we are, not idealize ourselves or others. </a:t>
            </a:r>
          </a:p>
          <a:p>
            <a:pPr algn="l" rtl="0">
              <a:buNone/>
            </a:pPr>
            <a:r>
              <a:rPr lang="ru-RU" sz="3200" dirty="0"/>
              <a:t> Also accept the work of your partner with all its difficulties and problems (urgent departure, difficult schedule, etc.).</a:t>
            </a:r>
            <a:endParaRPr lang="ru-RU" sz="3200" i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LOVE AND HAPPINESS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41120"/>
            <a:ext cx="9657727" cy="505968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ru-RU" sz="3200" b="1" dirty="0">
                <a:solidFill>
                  <a:srgbClr val="00B050"/>
                </a:solidFill>
              </a:rPr>
              <a:t>Love</a:t>
            </a:r>
            <a:r>
              <a:rPr lang="ru-RU" sz="3200" dirty="0"/>
              <a:t> - the most relevant topic of radio, cinema and television. </a:t>
            </a:r>
          </a:p>
          <a:p>
            <a:pPr algn="l" rtl="0">
              <a:buFont typeface="Wingdings" pitchFamily="2" charset="2"/>
              <a:buChar char="q"/>
            </a:pPr>
            <a:r>
              <a:rPr lang="ru-RU" sz="3200" dirty="0"/>
              <a:t>Daily we hear and talk about love, however</a:t>
            </a:r>
            <a:r>
              <a:rPr lang="pt-PT" sz="3200" dirty="0"/>
              <a:t>,</a:t>
            </a:r>
            <a:r>
              <a:rPr lang="ru-RU" sz="3200" dirty="0"/>
              <a:t> </a:t>
            </a:r>
            <a:r>
              <a:rPr lang="en-CA" sz="3200" dirty="0"/>
              <a:t>have we </a:t>
            </a:r>
            <a:r>
              <a:rPr lang="ru-RU" sz="3200" dirty="0"/>
              <a:t>thought really at least once what this concept means: </a:t>
            </a:r>
            <a:r>
              <a:rPr lang="ru-RU" sz="3200" i="1" dirty="0">
                <a:solidFill>
                  <a:srgbClr val="00B050"/>
                </a:solidFill>
              </a:rPr>
              <a:t>"love”.</a:t>
            </a:r>
          </a:p>
          <a:p>
            <a:pPr algn="l" rtl="0">
              <a:buFont typeface="Wingdings" pitchFamily="2" charset="2"/>
              <a:buChar char="q"/>
            </a:pPr>
            <a:r>
              <a:rPr lang="ru-RU" sz="3200" dirty="0"/>
              <a:t>The same applies to and </a:t>
            </a:r>
            <a:r>
              <a:rPr lang="ru-RU" sz="3200" b="1" dirty="0">
                <a:solidFill>
                  <a:srgbClr val="00B050"/>
                </a:solidFill>
              </a:rPr>
              <a:t>happiness</a:t>
            </a:r>
            <a:r>
              <a:rPr lang="ru-RU" sz="3200" dirty="0"/>
              <a:t>. Everyone is talking about </a:t>
            </a:r>
            <a:r>
              <a:rPr lang="en-CA" sz="3200" dirty="0"/>
              <a:t>it</a:t>
            </a:r>
            <a:r>
              <a:rPr lang="ru-RU" sz="3200" dirty="0"/>
              <a:t>, everyone is looking for </a:t>
            </a:r>
            <a:r>
              <a:rPr lang="en-CA" sz="3200" dirty="0"/>
              <a:t>it</a:t>
            </a:r>
            <a:r>
              <a:rPr lang="ru-RU" sz="3200" dirty="0"/>
              <a:t>, but how many are able to comprehend </a:t>
            </a:r>
            <a:r>
              <a:rPr lang="en-CA" sz="3200" dirty="0"/>
              <a:t>it</a:t>
            </a:r>
            <a:r>
              <a:rPr lang="ru-RU" sz="3200" dirty="0"/>
              <a:t>?</a:t>
            </a:r>
          </a:p>
          <a:p>
            <a:pPr algn="l" rtl="0">
              <a:buFont typeface="Wingdings" pitchFamily="2" charset="2"/>
              <a:buChar char="§"/>
            </a:pPr>
            <a:endParaRPr lang="en-US" sz="2400" dirty="0"/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HAPPINESS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292437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ru-RU" sz="3200" b="1" i="1" dirty="0">
                <a:solidFill>
                  <a:srgbClr val="0070C0"/>
                </a:solidFill>
              </a:rPr>
              <a:t>3</a:t>
            </a:r>
            <a:r>
              <a:rPr lang="ru-RU" sz="3800" b="1" i="1" dirty="0">
                <a:solidFill>
                  <a:srgbClr val="0070C0"/>
                </a:solidFill>
              </a:rPr>
              <a:t>) Accept ourselves as we can be (become):</a:t>
            </a:r>
          </a:p>
          <a:p>
            <a:pPr algn="l" rtl="0">
              <a:buNone/>
            </a:pPr>
            <a:r>
              <a:rPr lang="ru-RU" sz="3800" dirty="0"/>
              <a:t> Life </a:t>
            </a:r>
            <a:r>
              <a:rPr lang="en-US" sz="3800" dirty="0"/>
              <a:t>is </a:t>
            </a:r>
            <a:r>
              <a:rPr lang="ru-RU" sz="3800" dirty="0"/>
              <a:t>full of changes: loss money and work, illness - all such difficulties in life help </a:t>
            </a:r>
            <a:r>
              <a:rPr lang="ru-RU" sz="3800" b="1" i="1" dirty="0">
                <a:solidFill>
                  <a:srgbClr val="0070C0"/>
                </a:solidFill>
              </a:rPr>
              <a:t>deepen love, make it mature.</a:t>
            </a:r>
          </a:p>
          <a:p>
            <a:pPr algn="l" rtl="0">
              <a:buNone/>
            </a:pPr>
            <a:r>
              <a:rPr lang="ru-RU" sz="3800" dirty="0"/>
              <a:t> We never </a:t>
            </a:r>
            <a:r>
              <a:rPr lang="ru-RU" sz="3800" i="1" dirty="0">
                <a:solidFill>
                  <a:srgbClr val="0070C0"/>
                </a:solidFill>
              </a:rPr>
              <a:t>should not be tempted by </a:t>
            </a:r>
            <a:r>
              <a:rPr lang="en-US" sz="3800" i="1" dirty="0">
                <a:solidFill>
                  <a:srgbClr val="0070C0"/>
                </a:solidFill>
              </a:rPr>
              <a:t>the </a:t>
            </a:r>
            <a:r>
              <a:rPr lang="ru-RU" sz="3800" i="1" dirty="0">
                <a:solidFill>
                  <a:srgbClr val="0070C0"/>
                </a:solidFill>
              </a:rPr>
              <a:t>thought</a:t>
            </a:r>
            <a:r>
              <a:rPr lang="ru-RU" sz="3800" dirty="0"/>
              <a:t> </a:t>
            </a:r>
            <a:r>
              <a:rPr lang="en-US" sz="3800" dirty="0"/>
              <a:t>that during</a:t>
            </a:r>
            <a:r>
              <a:rPr lang="ru-RU" sz="3800" dirty="0"/>
              <a:t> changes in life, especially if they are negative or not very pleasant, </a:t>
            </a:r>
            <a:r>
              <a:rPr lang="en-US" sz="3800" dirty="0"/>
              <a:t>we should </a:t>
            </a:r>
            <a:r>
              <a:rPr lang="ru-RU" sz="3800" i="1" dirty="0">
                <a:solidFill>
                  <a:srgbClr val="0070C0"/>
                </a:solidFill>
              </a:rPr>
              <a:t>leave everything and run away</a:t>
            </a:r>
            <a:r>
              <a:rPr lang="ru-RU" sz="3800" dirty="0"/>
              <a:t>: to leave work, friends, leave the woman and children and to go to entertainments, to look for adventure out of wedlock. </a:t>
            </a:r>
          </a:p>
          <a:p>
            <a:pPr algn="l" rtl="0">
              <a:buNone/>
            </a:pPr>
            <a:r>
              <a:rPr lang="ru-RU" sz="3800" dirty="0"/>
              <a:t> </a:t>
            </a:r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HAPPINESS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292437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ru-RU" sz="3200" dirty="0"/>
              <a:t> </a:t>
            </a:r>
          </a:p>
          <a:p>
            <a:pPr algn="l" rtl="0">
              <a:buNone/>
            </a:pPr>
            <a:r>
              <a:rPr lang="ru-RU" sz="3200" dirty="0"/>
              <a:t> We have to learn to accept life in its changes, in the timeline, we must prepare ourselves to accept ourselves and others with the changes that life can cause us.</a:t>
            </a:r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HAPPINESS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292437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ru-RU" sz="3200" b="1" i="1" dirty="0">
                <a:solidFill>
                  <a:srgbClr val="0070C0"/>
                </a:solidFill>
              </a:rPr>
              <a:t>4</a:t>
            </a:r>
            <a:r>
              <a:rPr lang="ru-RU" sz="3800" b="1" i="1" dirty="0">
                <a:solidFill>
                  <a:srgbClr val="0070C0"/>
                </a:solidFill>
              </a:rPr>
              <a:t>) To love is to understand and be able to forgive:</a:t>
            </a:r>
          </a:p>
          <a:p>
            <a:pPr algn="l" rtl="0">
              <a:buNone/>
            </a:pPr>
            <a:r>
              <a:rPr lang="ru-RU" sz="3800" dirty="0"/>
              <a:t> </a:t>
            </a:r>
            <a:r>
              <a:rPr lang="ru-RU" sz="3600" dirty="0"/>
              <a:t>Need to be able to overcome selfishness - self-love - true love, to practice tolerance and devotion. </a:t>
            </a:r>
          </a:p>
          <a:p>
            <a:pPr algn="l" rtl="0">
              <a:buNone/>
            </a:pPr>
            <a:r>
              <a:rPr lang="ru-RU" sz="3600" dirty="0"/>
              <a:t> Refusal from oneself in order to give oneself to others is the main thing in marriage.</a:t>
            </a:r>
          </a:p>
          <a:p>
            <a:pPr algn="l" rtl="0">
              <a:buNone/>
            </a:pPr>
            <a:r>
              <a:rPr lang="ru-RU" sz="3600" dirty="0"/>
              <a:t> </a:t>
            </a:r>
            <a:r>
              <a:rPr lang="en-US" sz="3600" dirty="0"/>
              <a:t>We n</a:t>
            </a:r>
            <a:r>
              <a:rPr lang="ru-RU" sz="3600" dirty="0"/>
              <a:t>eed</a:t>
            </a:r>
            <a:r>
              <a:rPr lang="en-US" sz="3600" dirty="0"/>
              <a:t> to </a:t>
            </a:r>
            <a:r>
              <a:rPr lang="ru-RU" sz="3600" dirty="0"/>
              <a:t> remember the following: </a:t>
            </a:r>
            <a:r>
              <a:rPr lang="ru-RU" sz="3600" b="1" i="1" dirty="0"/>
              <a:t>in disputes </a:t>
            </a:r>
            <a:r>
              <a:rPr lang="ru-RU" sz="3600" b="1" i="1" dirty="0">
                <a:solidFill>
                  <a:srgbClr val="0070C0"/>
                </a:solidFill>
              </a:rPr>
              <a:t>we can't go to sleep</a:t>
            </a:r>
            <a:r>
              <a:rPr lang="ru-RU" sz="3600" b="1" i="1" dirty="0"/>
              <a:t> </a:t>
            </a:r>
            <a:r>
              <a:rPr lang="en-US" sz="3600" b="1" i="1" dirty="0"/>
              <a:t>until we</a:t>
            </a:r>
            <a:r>
              <a:rPr lang="ru-RU" sz="3600" b="1" i="1" dirty="0"/>
              <a:t> </a:t>
            </a:r>
            <a:r>
              <a:rPr lang="ru-RU" sz="3600" b="1" i="1" dirty="0">
                <a:solidFill>
                  <a:srgbClr val="0070C0"/>
                </a:solidFill>
              </a:rPr>
              <a:t>have not yet reconciled</a:t>
            </a:r>
            <a:r>
              <a:rPr lang="ru-RU" sz="3600" b="1" i="1" dirty="0"/>
              <a:t>.</a:t>
            </a:r>
          </a:p>
          <a:p>
            <a:pPr algn="l" rtl="0">
              <a:buNone/>
            </a:pPr>
            <a:r>
              <a:rPr lang="ru-RU" sz="3800" dirty="0"/>
              <a:t> </a:t>
            </a:r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HAPPINESS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292437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ru-RU" sz="3200" b="1" i="1" dirty="0">
                <a:solidFill>
                  <a:srgbClr val="0070C0"/>
                </a:solidFill>
              </a:rPr>
              <a:t>5</a:t>
            </a:r>
            <a:r>
              <a:rPr lang="ru-RU" sz="3800" b="1" i="1" dirty="0">
                <a:solidFill>
                  <a:srgbClr val="0070C0"/>
                </a:solidFill>
              </a:rPr>
              <a:t>) To love is to be patient and be able to wait:</a:t>
            </a:r>
          </a:p>
          <a:p>
            <a:pPr algn="l" rtl="0">
              <a:buNone/>
            </a:pPr>
            <a:r>
              <a:rPr lang="ru-RU" sz="3800" dirty="0"/>
              <a:t> </a:t>
            </a:r>
            <a:r>
              <a:rPr lang="ru-RU" sz="3200" dirty="0"/>
              <a:t>Not one might think that everything is given to us ready. </a:t>
            </a:r>
            <a:r>
              <a:rPr lang="ru-RU" sz="3200" i="1" dirty="0">
                <a:solidFill>
                  <a:srgbClr val="0070C0"/>
                </a:solidFill>
              </a:rPr>
              <a:t>Character adaptation, sexual adaptation require great patience from both spouses.</a:t>
            </a:r>
          </a:p>
          <a:p>
            <a:pPr algn="l" rtl="0">
              <a:buNone/>
            </a:pPr>
            <a:r>
              <a:rPr lang="ru-RU" sz="3200" dirty="0"/>
              <a:t> </a:t>
            </a:r>
            <a:r>
              <a:rPr lang="en-US" sz="3200" dirty="0"/>
              <a:t>The </a:t>
            </a:r>
            <a:r>
              <a:rPr lang="ru-RU" sz="3200" dirty="0"/>
              <a:t>Skill </a:t>
            </a:r>
            <a:r>
              <a:rPr lang="en-US" sz="3200" dirty="0"/>
              <a:t>to </a:t>
            </a:r>
            <a:r>
              <a:rPr lang="ru-RU" sz="3200" dirty="0"/>
              <a:t>wait</a:t>
            </a:r>
            <a:r>
              <a:rPr lang="en-US" sz="3200" dirty="0"/>
              <a:t> and</a:t>
            </a:r>
            <a:r>
              <a:rPr lang="ru-RU" sz="3200" dirty="0"/>
              <a:t> not take hasty steps, </a:t>
            </a:r>
            <a:r>
              <a:rPr lang="ru-RU" sz="3200" b="1" dirty="0"/>
              <a:t>don't make decisions hot </a:t>
            </a:r>
            <a:r>
              <a:rPr lang="ru-RU" sz="3200" dirty="0"/>
              <a:t>– </a:t>
            </a:r>
            <a:r>
              <a:rPr lang="en-US" sz="3200"/>
              <a:t>is </a:t>
            </a:r>
            <a:r>
              <a:rPr lang="ru-RU" sz="3200"/>
              <a:t>a </a:t>
            </a:r>
            <a:r>
              <a:rPr lang="ru-RU" sz="3200" dirty="0"/>
              <a:t>guarantee of the duration of love.</a:t>
            </a:r>
          </a:p>
          <a:p>
            <a:pPr algn="l" rtl="0">
              <a:buNone/>
            </a:pPr>
            <a:endParaRPr lang="ru-RU" sz="3800" dirty="0"/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LOVE AND HAPPINESS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41120"/>
            <a:ext cx="9657727" cy="505968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ru-RU" sz="3200" dirty="0"/>
              <a:t>It would seem that love and happiness are inseparable, however </a:t>
            </a:r>
            <a:r>
              <a:rPr lang="ru-RU" sz="3200" i="1" dirty="0">
                <a:solidFill>
                  <a:srgbClr val="00B050"/>
                </a:solidFill>
              </a:rPr>
              <a:t>in practice it is often different</a:t>
            </a:r>
            <a:r>
              <a:rPr lang="ru-RU" sz="3200" dirty="0"/>
              <a:t>. </a:t>
            </a:r>
          </a:p>
          <a:p>
            <a:pPr algn="l" rtl="0">
              <a:buFont typeface="Wingdings" pitchFamily="2" charset="2"/>
              <a:buChar char="q"/>
            </a:pPr>
            <a:r>
              <a:rPr lang="ru-RU" sz="3200" dirty="0"/>
              <a:t>Let's try to understand: </a:t>
            </a:r>
            <a:r>
              <a:rPr lang="ru-RU" sz="3200" b="1" dirty="0"/>
              <a:t>why two people in love are not always happy</a:t>
            </a:r>
            <a:r>
              <a:rPr lang="ru-RU" sz="3200" dirty="0"/>
              <a:t>. </a:t>
            </a:r>
          </a:p>
          <a:p>
            <a:pPr algn="l" rtl="0">
              <a:buFont typeface="Wingdings" pitchFamily="2" charset="2"/>
              <a:buChar char="q"/>
            </a:pPr>
            <a:r>
              <a:rPr lang="pt-PT" sz="3200" dirty="0"/>
              <a:t>As a</a:t>
            </a:r>
            <a:r>
              <a:rPr lang="ru-RU" sz="3200" dirty="0"/>
              <a:t> rule, </a:t>
            </a:r>
            <a:r>
              <a:rPr lang="ru-RU" sz="3200" b="1" dirty="0"/>
              <a:t>main reason </a:t>
            </a:r>
            <a:r>
              <a:rPr lang="ru-RU" sz="3200" dirty="0"/>
              <a:t>this is </a:t>
            </a:r>
            <a:r>
              <a:rPr lang="pt-PT" sz="3200" dirty="0"/>
              <a:t>t</a:t>
            </a:r>
            <a:r>
              <a:rPr lang="ru-RU" sz="3200" dirty="0"/>
              <a:t>hat they </a:t>
            </a:r>
            <a:r>
              <a:rPr lang="ru-RU" sz="3200" i="1" dirty="0">
                <a:solidFill>
                  <a:srgbClr val="00B050"/>
                </a:solidFill>
              </a:rPr>
              <a:t> </a:t>
            </a:r>
            <a:r>
              <a:rPr lang="pt-PT" sz="3200" i="1" dirty="0">
                <a:solidFill>
                  <a:srgbClr val="00B050"/>
                </a:solidFill>
              </a:rPr>
              <a:t>have</a:t>
            </a:r>
            <a:r>
              <a:rPr lang="ru-RU" sz="3200" i="1" dirty="0">
                <a:solidFill>
                  <a:srgbClr val="00B050"/>
                </a:solidFill>
              </a:rPr>
              <a:t> no understanding of what is true love</a:t>
            </a:r>
            <a:r>
              <a:rPr lang="ru-RU" sz="3200" dirty="0"/>
              <a:t>, and they </a:t>
            </a:r>
            <a:r>
              <a:rPr lang="ru-RU" sz="3200" i="1" dirty="0">
                <a:solidFill>
                  <a:srgbClr val="00B050"/>
                </a:solidFill>
              </a:rPr>
              <a:t>have a misconception of what is true happiness</a:t>
            </a:r>
            <a:r>
              <a:rPr lang="ru-RU" sz="3200" dirty="0"/>
              <a:t>.</a:t>
            </a:r>
            <a:endParaRPr lang="en-US" sz="2400" dirty="0"/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MUTUAL LOVE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001491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ru-RU" sz="3200" dirty="0"/>
              <a:t>Under </a:t>
            </a:r>
            <a:r>
              <a:rPr lang="ru-RU" sz="3200" i="1" dirty="0">
                <a:solidFill>
                  <a:srgbClr val="00B050"/>
                </a:solidFill>
              </a:rPr>
              <a:t>mutual love </a:t>
            </a:r>
            <a:r>
              <a:rPr lang="en-CA" sz="3200" i="1" dirty="0">
                <a:solidFill>
                  <a:srgbClr val="00B050"/>
                </a:solidFill>
              </a:rPr>
              <a:t>is </a:t>
            </a:r>
            <a:r>
              <a:rPr lang="ru-RU" sz="3200" dirty="0"/>
              <a:t>underst</a:t>
            </a:r>
            <a:r>
              <a:rPr lang="en-CA" sz="3200" dirty="0" err="1"/>
              <a:t>ood</a:t>
            </a:r>
            <a:r>
              <a:rPr lang="ru-RU" sz="3200" dirty="0"/>
              <a:t> </a:t>
            </a:r>
            <a:r>
              <a:rPr lang="ru-RU" sz="3200" b="1" dirty="0"/>
              <a:t>a union in which one person complements another</a:t>
            </a:r>
            <a:r>
              <a:rPr lang="ru-RU" sz="3200" dirty="0"/>
              <a:t>.</a:t>
            </a:r>
          </a:p>
          <a:p>
            <a:pPr algn="l" rtl="0">
              <a:buFont typeface="Wingdings" pitchFamily="2" charset="2"/>
              <a:buChar char="q"/>
            </a:pPr>
            <a:r>
              <a:rPr lang="ru-RU" sz="3200" dirty="0"/>
              <a:t>The union to which the couple </a:t>
            </a:r>
            <a:r>
              <a:rPr lang="pt-PT" sz="3200" dirty="0"/>
              <a:t>are</a:t>
            </a:r>
            <a:r>
              <a:rPr lang="ru-RU" sz="3200" dirty="0"/>
              <a:t> called does not arise by itself, </a:t>
            </a:r>
            <a:r>
              <a:rPr lang="ru-RU" sz="3200" i="1" dirty="0">
                <a:solidFill>
                  <a:srgbClr val="00B050"/>
                </a:solidFill>
              </a:rPr>
              <a:t>it is a process in which a man and a woman must work</a:t>
            </a:r>
            <a:r>
              <a:rPr lang="ru-RU" sz="3200" dirty="0"/>
              <a:t>, taking into account all areas of their existence. </a:t>
            </a:r>
            <a:endParaRPr lang="en-US" sz="3200" dirty="0"/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MUTUAL LOVE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001491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ru-RU" sz="3200" dirty="0"/>
              <a:t>Here </a:t>
            </a:r>
            <a:r>
              <a:rPr lang="ru-RU" sz="3200" b="1" u="sng" dirty="0"/>
              <a:t>some aspects in which the spouses must seek union</a:t>
            </a:r>
            <a:r>
              <a:rPr lang="ru-RU" sz="3200" dirty="0"/>
              <a:t>, although in life these aspects are combined and affect each other some:</a:t>
            </a:r>
          </a:p>
          <a:p>
            <a:pPr algn="l" rtl="0">
              <a:buNone/>
            </a:pPr>
            <a:endParaRPr lang="ru-RU" sz="3200" dirty="0"/>
          </a:p>
          <a:p>
            <a:pPr algn="l" rtl="0">
              <a:buNone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1. PHYSICAL CONNECTION </a:t>
            </a:r>
            <a:r>
              <a:rPr lang="ru-RU" sz="3200" dirty="0"/>
              <a:t>- </a:t>
            </a:r>
          </a:p>
          <a:p>
            <a:pPr algn="l" rtl="0">
              <a:buNone/>
            </a:pPr>
            <a:r>
              <a:rPr lang="ru-RU" sz="3200" dirty="0"/>
              <a:t> </a:t>
            </a:r>
            <a:r>
              <a:rPr lang="en-CA" sz="3200" i="1" dirty="0"/>
              <a:t>It</a:t>
            </a:r>
            <a:r>
              <a:rPr lang="ru-RU" sz="3200" i="1" dirty="0"/>
              <a:t> expresses and improves love. It </a:t>
            </a:r>
            <a:r>
              <a:rPr lang="en-CA" sz="3200" i="1" dirty="0"/>
              <a:t>is </a:t>
            </a:r>
            <a:r>
              <a:rPr lang="ru-RU" sz="3200" i="1" dirty="0"/>
              <a:t>a kind of engine in the connection of souls. </a:t>
            </a:r>
          </a:p>
          <a:p>
            <a:pPr algn="l" rtl="0">
              <a:buNone/>
            </a:pPr>
            <a:r>
              <a:rPr lang="ru-RU" sz="3200" dirty="0"/>
              <a:t> </a:t>
            </a:r>
            <a:r>
              <a:rPr lang="pt-PT" sz="3200" i="1" dirty="0"/>
              <a:t>I</a:t>
            </a:r>
            <a:r>
              <a:rPr lang="ru-RU" sz="3200" i="1" dirty="0"/>
              <a:t>t is fundamentally different from the union of animals, which is subject only to instinct.</a:t>
            </a:r>
            <a:endParaRPr lang="en-US" sz="3200" i="1" dirty="0"/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MUTUAL LOVE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292437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2. CONNECTION OF CHARACTERS</a:t>
            </a:r>
            <a:r>
              <a:rPr lang="ru-RU" sz="3200" dirty="0"/>
              <a:t>- </a:t>
            </a:r>
          </a:p>
          <a:p>
            <a:pPr algn="l" rtl="0">
              <a:buNone/>
            </a:pPr>
            <a:r>
              <a:rPr lang="ru-RU" sz="3500" dirty="0"/>
              <a:t> </a:t>
            </a:r>
            <a:r>
              <a:rPr lang="ru-RU" sz="3500" i="1" dirty="0"/>
              <a:t>Characters</a:t>
            </a:r>
            <a:r>
              <a:rPr lang="pt-PT" sz="3500" i="1" dirty="0"/>
              <a:t> of</a:t>
            </a:r>
            <a:r>
              <a:rPr lang="ru-RU" sz="3500" i="1" dirty="0"/>
              <a:t> each of the spouses </a:t>
            </a:r>
            <a:r>
              <a:rPr lang="pt-PT" sz="3500" i="1" dirty="0"/>
              <a:t>are</a:t>
            </a:r>
            <a:r>
              <a:rPr lang="ru-RU" sz="3500" i="1" dirty="0"/>
              <a:t> different. Some differences in temperament are related to the psychological characteristics of men and</a:t>
            </a:r>
            <a:r>
              <a:rPr lang="pt-PT" sz="3500" i="1" dirty="0"/>
              <a:t> </a:t>
            </a:r>
            <a:r>
              <a:rPr lang="ru-RU" sz="3500" i="1" dirty="0"/>
              <a:t>women, heredity, temperament, upbringing, biography. </a:t>
            </a:r>
          </a:p>
          <a:p>
            <a:pPr algn="l" rtl="0">
              <a:buNone/>
            </a:pPr>
            <a:r>
              <a:rPr lang="ru-RU" sz="3500" i="1" dirty="0"/>
              <a:t> The main thing in marriage is to achieve unanimity, regardless of character. The key to this should be the integration of different traits, complementarity, not absorption.</a:t>
            </a:r>
            <a:endParaRPr lang="en-US" sz="3500" i="1" dirty="0"/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MUTUAL LOVE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292437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3. CONNECTION IN ACTIVITY </a:t>
            </a:r>
            <a:r>
              <a:rPr lang="ru-RU" sz="3200" dirty="0"/>
              <a:t>- </a:t>
            </a:r>
          </a:p>
          <a:p>
            <a:pPr algn="l" rtl="0">
              <a:buNone/>
            </a:pPr>
            <a:r>
              <a:rPr lang="ru-RU" sz="3200" dirty="0"/>
              <a:t> </a:t>
            </a:r>
            <a:r>
              <a:rPr lang="ru-RU" sz="3200" i="1" dirty="0"/>
              <a:t>Sometimes doing the same job can be a connecting factor (eg a medical couple). </a:t>
            </a:r>
          </a:p>
          <a:p>
            <a:pPr algn="l" rtl="0">
              <a:buNone/>
            </a:pPr>
            <a:r>
              <a:rPr lang="ru-RU" sz="3200" i="1" dirty="0"/>
              <a:t> Different work can also enrich and complement the worldview of the couple (subject to dialogue and spiritual cooperation). </a:t>
            </a:r>
          </a:p>
          <a:p>
            <a:pPr algn="l" rtl="0">
              <a:buNone/>
            </a:pPr>
            <a:r>
              <a:rPr lang="ru-RU" sz="3200" i="1" dirty="0"/>
              <a:t> Harmonization </a:t>
            </a:r>
            <a:r>
              <a:rPr lang="pt-PT" sz="3200" i="1" dirty="0"/>
              <a:t>of </a:t>
            </a:r>
            <a:r>
              <a:rPr lang="ru-RU" sz="3200" i="1" dirty="0"/>
              <a:t>daily activities are a sign of union.</a:t>
            </a:r>
            <a:endParaRPr lang="en-US" sz="3200" i="1" dirty="0"/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MUTUAL LOVE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292437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4. UNITY OF TASTES AND HABITS</a:t>
            </a:r>
            <a:r>
              <a:rPr lang="ru-RU" sz="3200" dirty="0"/>
              <a:t>- </a:t>
            </a:r>
          </a:p>
          <a:p>
            <a:pPr algn="l" rtl="0">
              <a:buNone/>
            </a:pPr>
            <a:r>
              <a:rPr lang="ru-RU" sz="3200" dirty="0"/>
              <a:t> </a:t>
            </a:r>
            <a:r>
              <a:rPr lang="ru-RU" sz="3200" i="1" dirty="0"/>
              <a:t>These include: participating in entertainment together, being with friends, going to the theater, exhibitions, playing sports or tourism, reading and commenting on books. </a:t>
            </a:r>
          </a:p>
          <a:p>
            <a:pPr algn="l" rtl="0">
              <a:buNone/>
            </a:pPr>
            <a:r>
              <a:rPr lang="ru-RU" sz="3200" i="1" dirty="0"/>
              <a:t> Cinema, television, radio, shared hobbies can also be a factor for reunion. However, all this is only a good precondition for creating dialogue and love.</a:t>
            </a:r>
            <a:endParaRPr lang="en-US" sz="3200" i="1" dirty="0"/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31520"/>
          </a:xfrm>
        </p:spPr>
        <p:txBody>
          <a:bodyPr>
            <a:normAutofit/>
          </a:bodyPr>
          <a:lstStyle/>
          <a:p>
            <a:pPr algn="ctr" rtl="0">
              <a:spcBef>
                <a:spcPts val="0"/>
              </a:spcBef>
            </a:pPr>
            <a:r>
              <a:rPr lang="ru-RU" sz="4000" b="1" dirty="0">
                <a:solidFill>
                  <a:srgbClr val="00B050"/>
                </a:solidFill>
              </a:rPr>
              <a:t>MUTUAL LOVE</a:t>
            </a:r>
            <a:endParaRPr lang="it-IT" sz="4000" b="1" i="0" dirty="0">
              <a:solidFill>
                <a:srgbClr val="00B05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328927" y="1399308"/>
            <a:ext cx="9657727" cy="5292437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ru-RU" sz="3200" dirty="0"/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5. ECONOMIC CONNECTION </a:t>
            </a:r>
            <a:r>
              <a:rPr lang="ru-RU" sz="3200" dirty="0"/>
              <a:t>- </a:t>
            </a:r>
          </a:p>
          <a:p>
            <a:pPr algn="l" rtl="0">
              <a:buNone/>
            </a:pPr>
            <a:r>
              <a:rPr lang="ru-RU" sz="3200" dirty="0"/>
              <a:t> </a:t>
            </a:r>
            <a:r>
              <a:rPr lang="ru-RU" sz="3200" i="1" dirty="0"/>
              <a:t>The economy is a common issue of the spouses and does not apply to only one of the members. </a:t>
            </a:r>
          </a:p>
          <a:p>
            <a:pPr algn="l" rtl="0">
              <a:buNone/>
            </a:pPr>
            <a:r>
              <a:rPr lang="ru-RU" sz="3200" i="1" dirty="0"/>
              <a:t> </a:t>
            </a:r>
            <a:r>
              <a:rPr lang="pt-PT" sz="3200" i="1" dirty="0"/>
              <a:t>I</a:t>
            </a:r>
            <a:r>
              <a:rPr lang="ru-RU" sz="3200" i="1" dirty="0"/>
              <a:t>t would be</a:t>
            </a:r>
            <a:r>
              <a:rPr lang="pt-PT" sz="3200" i="1" dirty="0"/>
              <a:t> good</a:t>
            </a:r>
            <a:r>
              <a:rPr lang="ru-RU" sz="3200" i="1" dirty="0"/>
              <a:t> for economic family issues to be addressed together.</a:t>
            </a:r>
            <a:endParaRPr lang="en-US" sz="3200" i="1" dirty="0"/>
          </a:p>
        </p:txBody>
      </p:sp>
      <p:pic>
        <p:nvPicPr>
          <p:cNvPr id="4098" name="Picture 2" descr="http://pcc.ugcc.org.ua/wp-content/uploads/2014/12/Podruzhzhya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4160" y="4819878"/>
            <a:ext cx="1767840" cy="153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S102920897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04C4809-32CE-4D76-8837-BF87A221E8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TS102920897</Template>
  <TotalTime>0</TotalTime>
  <Words>1364</Words>
  <Application>Microsoft Office PowerPoint</Application>
  <PresentationFormat>Widescreen</PresentationFormat>
  <Paragraphs>99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</vt:lpstr>
      <vt:lpstr>TS102920897</vt:lpstr>
      <vt:lpstr>MARRIAGE ADVISOR</vt:lpstr>
      <vt:lpstr>LOVE AND HAPPINESS</vt:lpstr>
      <vt:lpstr>LOVE AND HAPPINESS</vt:lpstr>
      <vt:lpstr>MUTUAL LOVE</vt:lpstr>
      <vt:lpstr>MUTUAL LOVE</vt:lpstr>
      <vt:lpstr>MUTUAL LOVE</vt:lpstr>
      <vt:lpstr>MUTUAL LOVE</vt:lpstr>
      <vt:lpstr>MUTUAL LOVE</vt:lpstr>
      <vt:lpstr>MUTUAL LOVE</vt:lpstr>
      <vt:lpstr>MUTUAL LOVE</vt:lpstr>
      <vt:lpstr>MUTUAL LOVE</vt:lpstr>
      <vt:lpstr>HAPPINESS</vt:lpstr>
      <vt:lpstr>HAPPINESS</vt:lpstr>
      <vt:lpstr>HAPPINESS</vt:lpstr>
      <vt:lpstr>HAPPINESS</vt:lpstr>
      <vt:lpstr>HAPPINESS</vt:lpstr>
      <vt:lpstr>HAPPINESS</vt:lpstr>
      <vt:lpstr>HAPPINESS</vt:lpstr>
      <vt:lpstr>HAPPINESS</vt:lpstr>
      <vt:lpstr>HAPPINESS</vt:lpstr>
      <vt:lpstr>HAPPINESS</vt:lpstr>
      <vt:lpstr>HAPPINESS</vt:lpstr>
      <vt:lpstr>HAPPINESS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embrion?</dc:title>
  <dc:creator/>
  <cp:lastModifiedBy/>
  <cp:revision>1</cp:revision>
  <dcterms:created xsi:type="dcterms:W3CDTF">2013-09-27T09:32:12Z</dcterms:created>
  <dcterms:modified xsi:type="dcterms:W3CDTF">2022-07-15T14:42:08Z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