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56" r:id="rId2"/>
    <p:sldId id="257"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3" r:id="rId22"/>
    <p:sldId id="304" r:id="rId23"/>
    <p:sldId id="305" r:id="rId24"/>
    <p:sldId id="306" r:id="rId25"/>
    <p:sldId id="307" r:id="rId26"/>
    <p:sldId id="308" r:id="rId27"/>
    <p:sldId id="309" r:id="rId28"/>
    <p:sldId id="310" r:id="rId29"/>
    <p:sldId id="312" r:id="rId30"/>
    <p:sldId id="311" r:id="rId31"/>
    <p:sldId id="313" r:id="rId32"/>
    <p:sldId id="314" r:id="rId33"/>
    <p:sldId id="283" r:id="rId34"/>
    <p:sldId id="258" r:id="rId35"/>
    <p:sldId id="259" r:id="rId36"/>
    <p:sldId id="260" r:id="rId37"/>
    <p:sldId id="261" r:id="rId38"/>
    <p:sldId id="262" r:id="rId39"/>
    <p:sldId id="263" r:id="rId40"/>
    <p:sldId id="264" r:id="rId41"/>
    <p:sldId id="265" r:id="rId42"/>
    <p:sldId id="266" r:id="rId43"/>
    <p:sldId id="267" r:id="rId44"/>
    <p:sldId id="268" r:id="rId45"/>
    <p:sldId id="269" r:id="rId46"/>
    <p:sldId id="270" r:id="rId47"/>
    <p:sldId id="271" r:id="rId48"/>
    <p:sldId id="272" r:id="rId49"/>
    <p:sldId id="273" r:id="rId50"/>
    <p:sldId id="274" r:id="rId51"/>
    <p:sldId id="275" r:id="rId52"/>
    <p:sldId id="276" r:id="rId53"/>
    <p:sldId id="277" r:id="rId54"/>
    <p:sldId id="278" r:id="rId55"/>
    <p:sldId id="279" r:id="rId56"/>
    <p:sldId id="280" r:id="rId57"/>
    <p:sldId id="282" r:id="rId5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9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07B441-5312-499D-93C3-6E37886527FA}" type="slidenum">
              <a:rPr lang="it-IT" smtClean="0"/>
              <a:pPr/>
              <a:t>‹#›</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a:t>Fare clic per modificare lo stile del titolo</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B007B441-5312-499D-93C3-6E37886527FA}" type="slidenum">
              <a:rPr lang="it-IT" smtClean="0"/>
              <a:pPr/>
              <a:t>‹#›</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a:t>Fare clic per modificare lo stile del titolo</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B007B441-5312-499D-93C3-6E37886527FA}" type="slidenum">
              <a:rPr lang="it-IT" smtClean="0"/>
              <a:pPr/>
              <a:t>‹#›</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007B441-5312-499D-93C3-6E37886527FA}" type="slidenum">
              <a:rPr lang="it-IT" smtClean="0"/>
              <a:pPr/>
              <a:t>‹#›</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a:t>Fare clic per modificare lo stile del titolo</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a:t>Fare clic per modificare stili del testo dello schema</a:t>
            </a:r>
          </a:p>
        </p:txBody>
      </p:sp>
      <p:sp>
        <p:nvSpPr>
          <p:cNvPr id="7" name="Segnaposto data 6"/>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B007B441-5312-499D-93C3-6E37886527FA}" type="slidenum">
              <a:rPr lang="it-IT" smtClean="0"/>
              <a:pPr/>
              <a:t>‹#›</a:t>
            </a:fld>
            <a:endParaRPr lang="it-IT"/>
          </a:p>
        </p:txBody>
      </p:sp>
      <p:sp>
        <p:nvSpPr>
          <p:cNvPr id="23" name="Titolo 22"/>
          <p:cNvSpPr>
            <a:spLocks noGrp="1"/>
          </p:cNvSpPr>
          <p:nvPr>
            <p:ph type="title"/>
          </p:nvPr>
        </p:nvSpPr>
        <p:spPr/>
        <p:txBody>
          <a:bodyPr rtlCol="0" anchor="b" anchorCtr="0"/>
          <a:lstStyle/>
          <a:p>
            <a:r>
              <a:rPr kumimoji="0" lang="it-IT"/>
              <a:t>Fare clic per modificare lo stile del titolo</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B007B441-5312-499D-93C3-6E37886527FA}" type="slidenum">
              <a:rPr lang="it-IT" smtClean="0"/>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007B441-5312-499D-93C3-6E37886527FA}" type="slidenum">
              <a:rPr lang="it-IT" smtClean="0"/>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a:t>Fare clic per modificare stili del testo dello schema</a:t>
            </a:r>
          </a:p>
          <a:p>
            <a:pPr lvl="1" eaLnBrk="1" latinLnBrk="0" hangingPunct="1"/>
            <a:r>
              <a:rPr lang="it-IT"/>
              <a:t>Secondo livello</a:t>
            </a:r>
          </a:p>
          <a:p>
            <a:pPr lvl="2" eaLnBrk="1" latinLnBrk="0" hangingPunct="1"/>
            <a:r>
              <a:rPr lang="it-IT"/>
              <a:t>Terzo livello</a:t>
            </a:r>
          </a:p>
          <a:p>
            <a:pPr lvl="3" eaLnBrk="1" latinLnBrk="0" hangingPunct="1"/>
            <a:r>
              <a:rPr lang="it-IT"/>
              <a:t>Quarto livello</a:t>
            </a:r>
          </a:p>
          <a:p>
            <a:pPr lvl="4" eaLnBrk="1" latinLnBrk="0" hangingPunct="1"/>
            <a:r>
              <a:rPr lang="it-IT"/>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007B441-5312-499D-93C3-6E37886527FA}" type="slidenum">
              <a:rPr lang="it-IT" smtClean="0"/>
              <a:pPr/>
              <a:t>‹#›</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B007B441-5312-499D-93C3-6E37886527FA}" type="slidenum">
              <a:rPr lang="it-IT" smtClean="0"/>
              <a:pPr/>
              <a:t>‹#›</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4B6055F8-1D02-4417-9241-55C834FD9970}" type="datetimeFigureOut">
              <a:rPr lang="it-IT" smtClean="0"/>
              <a:pPr/>
              <a:t>15/07/2022</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B6055F8-1D02-4417-9241-55C834FD9970}" type="datetimeFigureOut">
              <a:rPr lang="it-IT" smtClean="0"/>
              <a:pPr/>
              <a:t>15/07/2022</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007B441-5312-499D-93C3-6E37886527FA}" type="slidenum">
              <a:rPr lang="it-IT" smtClean="0"/>
              <a:pPr/>
              <a:t>‹#›</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a:t>Fare clic per modificare stili del testo dello schema</a:t>
            </a:r>
          </a:p>
          <a:p>
            <a:pPr lvl="1" eaLnBrk="1" latinLnBrk="0" hangingPunct="1"/>
            <a:r>
              <a:rPr kumimoji="0" lang="it-IT"/>
              <a:t>Secondo livello</a:t>
            </a:r>
          </a:p>
          <a:p>
            <a:pPr lvl="2" eaLnBrk="1" latinLnBrk="0" hangingPunct="1"/>
            <a:r>
              <a:rPr kumimoji="0" lang="it-IT"/>
              <a:t>Terzo livello</a:t>
            </a:r>
          </a:p>
          <a:p>
            <a:pPr lvl="3" eaLnBrk="1" latinLnBrk="0" hangingPunct="1"/>
            <a:r>
              <a:rPr kumimoji="0" lang="it-IT"/>
              <a:t>Quarto livello</a:t>
            </a:r>
          </a:p>
          <a:p>
            <a:pPr lvl="4" eaLnBrk="1" latinLnBrk="0" hangingPunct="1"/>
            <a:r>
              <a:rPr kumimoji="0" lang="it-IT"/>
              <a:t>Quinto livello</a:t>
            </a:r>
            <a:endParaRPr kumimoji="0"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824136"/>
          </a:xfrm>
        </p:spPr>
        <p:txBody>
          <a:bodyPr>
            <a:normAutofit/>
          </a:bodyPr>
          <a:lstStyle/>
          <a:p>
            <a:pPr rtl="0"/>
            <a:r>
              <a:rPr lang="uk-UA" sz="4000" b="1" dirty="0">
                <a:solidFill>
                  <a:srgbClr val="FF0000"/>
                </a:solidFill>
              </a:rPr>
              <a:t>Family </a:t>
            </a:r>
            <a:r>
              <a:rPr lang="en-US" sz="4000" b="1" dirty="0">
                <a:solidFill>
                  <a:srgbClr val="FF0000"/>
                </a:solidFill>
              </a:rPr>
              <a:t>as a</a:t>
            </a:r>
            <a:r>
              <a:rPr lang="uk-UA" sz="4000" b="1" dirty="0">
                <a:solidFill>
                  <a:srgbClr val="FF0000"/>
                </a:solidFill>
              </a:rPr>
              <a:t> </a:t>
            </a:r>
            <a:r>
              <a:rPr lang="en-US" sz="4000" b="1" dirty="0">
                <a:solidFill>
                  <a:srgbClr val="FF0000"/>
                </a:solidFill>
              </a:rPr>
              <a:t>H</a:t>
            </a:r>
            <a:r>
              <a:rPr lang="uk-UA" sz="4000" b="1" dirty="0">
                <a:solidFill>
                  <a:srgbClr val="FF0000"/>
                </a:solidFill>
              </a:rPr>
              <a:t>ome Church</a:t>
            </a:r>
            <a:endParaRPr lang="fr-FR" sz="4000" b="1" dirty="0">
              <a:solidFill>
                <a:srgbClr val="FF0000"/>
              </a:solidFill>
            </a:endParaRPr>
          </a:p>
        </p:txBody>
      </p:sp>
      <p:pic>
        <p:nvPicPr>
          <p:cNvPr id="5" name="Segnaposto contenuto 4" descr="sacra_famiglia.jpg"/>
          <p:cNvPicPr>
            <a:picLocks noGrp="1" noChangeAspect="1"/>
          </p:cNvPicPr>
          <p:nvPr>
            <p:ph sz="quarter" idx="1"/>
          </p:nvPr>
        </p:nvPicPr>
        <p:blipFill>
          <a:blip r:embed="rId2" cstate="print"/>
          <a:stretch>
            <a:fillRect/>
          </a:stretch>
        </p:blipFill>
        <p:spPr>
          <a:xfrm>
            <a:off x="3059832" y="1556792"/>
            <a:ext cx="2970625" cy="37523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asellaDiTesto 3"/>
          <p:cNvSpPr txBox="1"/>
          <p:nvPr/>
        </p:nvSpPr>
        <p:spPr>
          <a:xfrm>
            <a:off x="5292080" y="6381328"/>
            <a:ext cx="3672408" cy="307777"/>
          </a:xfrm>
          <a:prstGeom prst="rect">
            <a:avLst/>
          </a:prstGeom>
          <a:noFill/>
        </p:spPr>
        <p:txBody>
          <a:bodyPr wrap="square" rtlCol="0">
            <a:spAutoFit/>
          </a:bodyPr>
          <a:lstStyle/>
          <a:p>
            <a:pPr algn="l" rtl="0"/>
            <a:r>
              <a:rPr lang="uk-UA" sz="1400" b="1" i="1" dirty="0">
                <a:solidFill>
                  <a:schemeClr val="bg1"/>
                </a:solidFill>
                <a:latin typeface="Book Antiqua" pitchFamily="18" charset="0"/>
              </a:rPr>
              <a:t>Volodymyr</a:t>
            </a:r>
            <a:r>
              <a:rPr lang="en-US" sz="1400" b="1" i="1" dirty="0">
                <a:solidFill>
                  <a:schemeClr val="bg1"/>
                </a:solidFill>
                <a:latin typeface="Book Antiqua" pitchFamily="18" charset="0"/>
              </a:rPr>
              <a:t> </a:t>
            </a:r>
            <a:r>
              <a:rPr lang="uk-UA" sz="1400" b="1" i="1" dirty="0">
                <a:solidFill>
                  <a:schemeClr val="bg1"/>
                </a:solidFill>
                <a:latin typeface="Book Antiqua" pitchFamily="18" charset="0"/>
              </a:rPr>
              <a:t> </a:t>
            </a:r>
            <a:r>
              <a:rPr lang="en-US" sz="1400" b="1" i="1" dirty="0">
                <a:solidFill>
                  <a:schemeClr val="bg1"/>
                </a:solidFill>
                <a:latin typeface="Book Antiqua" pitchFamily="18" charset="0"/>
              </a:rPr>
              <a:t>Nesterenko</a:t>
            </a:r>
            <a:endParaRPr lang="uk-UA" sz="1400" b="1" i="1" dirty="0">
              <a:solidFill>
                <a:schemeClr val="bg1"/>
              </a:solidFill>
              <a:latin typeface="Book Antiqua" pitchFamily="18" charset="0"/>
            </a:endParaRPr>
          </a:p>
        </p:txBody>
      </p:sp>
      <p:sp>
        <p:nvSpPr>
          <p:cNvPr id="6" name="CasellaDiTesto 5"/>
          <p:cNvSpPr txBox="1"/>
          <p:nvPr/>
        </p:nvSpPr>
        <p:spPr>
          <a:xfrm>
            <a:off x="827584" y="5373216"/>
            <a:ext cx="7416824" cy="861774"/>
          </a:xfrm>
          <a:prstGeom prst="rect">
            <a:avLst/>
          </a:prstGeom>
          <a:noFill/>
        </p:spPr>
        <p:txBody>
          <a:bodyPr wrap="square" rtlCol="0">
            <a:spAutoFit/>
          </a:bodyPr>
          <a:lstStyle/>
          <a:p>
            <a:pPr algn="ctr" rtl="0"/>
            <a:r>
              <a:rPr lang="uk-UA" sz="2500" dirty="0">
                <a:solidFill>
                  <a:srgbClr val="0070C0"/>
                </a:solidFill>
              </a:rPr>
              <a:t>Sacrament </a:t>
            </a:r>
            <a:r>
              <a:rPr lang="en-US" sz="2500" dirty="0">
                <a:solidFill>
                  <a:srgbClr val="0070C0"/>
                </a:solidFill>
              </a:rPr>
              <a:t>of </a:t>
            </a:r>
            <a:r>
              <a:rPr lang="uk-UA" sz="2500" dirty="0">
                <a:solidFill>
                  <a:srgbClr val="0070C0"/>
                </a:solidFill>
              </a:rPr>
              <a:t>Married couple: </a:t>
            </a:r>
            <a:endParaRPr lang="en-US" sz="2500" dirty="0">
              <a:solidFill>
                <a:srgbClr val="0070C0"/>
              </a:solidFill>
            </a:endParaRPr>
          </a:p>
          <a:p>
            <a:pPr algn="ctr" rtl="0"/>
            <a:r>
              <a:rPr lang="uk-UA" sz="2500" dirty="0">
                <a:solidFill>
                  <a:srgbClr val="0070C0"/>
                </a:solidFill>
              </a:rPr>
              <a:t>personal, spiritual and social aspects</a:t>
            </a:r>
            <a:endParaRPr lang="fr-FR" sz="25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fontScale="92500" lnSpcReduction="10000"/>
          </a:bodyPr>
          <a:lstStyle/>
          <a:p>
            <a:pPr algn="l" rtl="0"/>
            <a:r>
              <a:rPr lang="uk-UA" sz="2800" dirty="0"/>
              <a:t>The inability of the first spouse to carry out God's plan through the transgression of God's commandment, violated the harmony of human communication with God, with the world, as well as the original communion (communion) of man and woman. </a:t>
            </a:r>
          </a:p>
          <a:p>
            <a:pPr algn="l" rtl="0"/>
            <a:r>
              <a:rPr lang="uk-UA" sz="2800" dirty="0"/>
              <a:t>Their harmonious relations have turned into mutual accusations; the mutual attraction of love for one another is replaced by a relationship of domination and lust, and the high vocation to fertility is burdened by the pain of childbirth and the hard work of obtaining bread.</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After the fall, the marital status of a man and a woman gains even more importance in overcoming self-isolation, overcoming selfishness, </a:t>
            </a:r>
            <a:r>
              <a:rPr lang="en-US" sz="2800" dirty="0"/>
              <a:t>egoism</a:t>
            </a:r>
            <a:r>
              <a:rPr lang="uk-UA" sz="2800" dirty="0"/>
              <a:t>, lust, and self-satisfaction; marital status helps to open up to another person for mutual help and self-giving; helps, in a special way, through human love to approach the love of God in which God himself reveals himself, himself descends to man.</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ru-RU" sz="2800" dirty="0"/>
              <a:t>Christ, as the Son of God, himself came to fallen humanity to renew and transform all creation, to sow the seeds of the Kingdom of God here on earth, establishing his Church.</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Jesus Christ also transforms marriage and the family (the wedding in Cana of Galilee), gives them the strength and grace to live in the new dimensions of the Kingdom of God, as a community of saints, a community of love - as His disciples proclaiming the Gospel and building and multiplying His Church. .</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ru-RU" sz="2800" dirty="0"/>
              <a:t>This, in fact, distinguishes the New Testament doctrine of marriage from the Old Testament: the sanctity of life as the Church of Christ.</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And this means the depth of mutual love and self-sacrifice derived from the person of Christ, when a man and a woman together, following Jesus, denying themselves and taking up their cross, </a:t>
            </a:r>
            <a:r>
              <a:rPr lang="en-US" sz="2800" dirty="0"/>
              <a:t>understand</a:t>
            </a:r>
            <a:r>
              <a:rPr lang="uk-UA" sz="2800" dirty="0"/>
              <a:t> and realize God's eternal plan for their marriage, create and multiply the Church</a:t>
            </a:r>
            <a:r>
              <a:rPr lang="en-US" sz="2800" dirty="0"/>
              <a:t> and </a:t>
            </a:r>
            <a:r>
              <a:rPr lang="uk-UA" sz="2800" dirty="0"/>
              <a:t>in Christ and through Christ they take part in the life of God, the life of the Holy Trinity.</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The period of the early Church is characterized by the fact that meetings of Christians took place in the homes of Christian families. </a:t>
            </a:r>
          </a:p>
          <a:p>
            <a:pPr algn="l" rtl="0"/>
            <a:r>
              <a:rPr lang="uk-UA" sz="2800" dirty="0"/>
              <a:t>For example, missionary the activities of the apostle Paul were in fact based on the founding of new churches in the homes of converted Christians and from there spread further, playing a leading role in the preaching of the gospel. </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In the letters of the Apostle Paul that we first encounter the term </a:t>
            </a:r>
            <a:r>
              <a:rPr lang="uk-UA" sz="2800" b="1" dirty="0">
                <a:solidFill>
                  <a:srgbClr val="0070C0"/>
                </a:solidFill>
              </a:rPr>
              <a:t>"Home church" </a:t>
            </a:r>
            <a:r>
              <a:rPr lang="uk-UA" sz="2800" dirty="0"/>
              <a:t>(Latin: “</a:t>
            </a:r>
            <a:r>
              <a:rPr lang="fr-FR" sz="2800" dirty="0" err="1"/>
              <a:t>ecclesia</a:t>
            </a:r>
            <a:r>
              <a:rPr lang="fr-FR" sz="2800" dirty="0"/>
              <a:t> </a:t>
            </a:r>
            <a:r>
              <a:rPr lang="fr-FR" sz="2800" dirty="0" err="1"/>
              <a:t>domestic</a:t>
            </a:r>
            <a:r>
              <a:rPr lang="fr-FR" sz="2800" dirty="0"/>
              <a:t>” </a:t>
            </a:r>
            <a:r>
              <a:rPr lang="uk-UA" sz="2800" dirty="0"/>
              <a:t>or Greek: : </a:t>
            </a:r>
            <a:r>
              <a:rPr lang="fr-FR" sz="2800" dirty="0"/>
              <a:t>kat' </a:t>
            </a:r>
            <a:r>
              <a:rPr lang="fr-FR" sz="2800" dirty="0" err="1"/>
              <a:t>oikon</a:t>
            </a:r>
            <a:r>
              <a:rPr lang="fr-FR" sz="2800" dirty="0"/>
              <a:t> </a:t>
            </a:r>
            <a:r>
              <a:rPr lang="fr-FR" sz="2800" dirty="0" err="1"/>
              <a:t>ekklesia</a:t>
            </a:r>
            <a:r>
              <a:rPr lang="fr-FR" sz="2800" dirty="0"/>
              <a:t>), </a:t>
            </a:r>
            <a:r>
              <a:rPr lang="uk-UA" sz="2800" dirty="0"/>
              <a:t>which at that time meant the gathering of Christians in the home of a Christian family rather than the family itself: </a:t>
            </a:r>
            <a:r>
              <a:rPr lang="uk-UA" sz="2800" i="1" dirty="0"/>
              <a:t>"Greet Priscilla and Aquila, ... greet also their home Church"</a:t>
            </a:r>
            <a:r>
              <a:rPr lang="uk-UA" sz="2800" dirty="0"/>
              <a:t> (Rom. 16: 3-5 and 23.1 and cf. Col. 16: 15-20, Cl. 4: 15,2 Tm. 4:19, Phil. 1-2).</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The Apostle Paul develops Christian theology a marriage restored and changed by Christ. </a:t>
            </a:r>
          </a:p>
          <a:p>
            <a:pPr algn="l" rtl="0"/>
            <a:r>
              <a:rPr lang="uk-UA" sz="2800" dirty="0"/>
              <a:t>Paul represents it as </a:t>
            </a:r>
            <a:r>
              <a:rPr lang="uk-UA" sz="2800" b="1" dirty="0">
                <a:solidFill>
                  <a:srgbClr val="0070C0"/>
                </a:solidFill>
              </a:rPr>
              <a:t>Sacrament </a:t>
            </a:r>
            <a:r>
              <a:rPr lang="uk-UA" sz="2800" dirty="0"/>
              <a:t>and equates to the mysterious connection of Christ and His Church, which on the other hand can be interpreted as the connection of Christ with </a:t>
            </a:r>
            <a:r>
              <a:rPr lang="en-US" sz="2800" dirty="0"/>
              <a:t>matrimonial couple</a:t>
            </a:r>
            <a:r>
              <a:rPr lang="uk-UA" sz="2800" dirty="0"/>
              <a:t>, as his small Church. </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In this way we can speak of the commonality of basic relations: the relations of love on which both the family and the church are built, and hence: the church as a large family and the family as a small church. </a:t>
            </a:r>
          </a:p>
          <a:p>
            <a:pPr algn="l" rtl="0"/>
            <a:r>
              <a:rPr lang="uk-UA" sz="2800" dirty="0"/>
              <a:t>Apostle Paul presents the model of the marital relationship of husband and wife as Christ's self-sacrificing love for the Church and the Church's unconditional obedience to Christ.</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latin typeface="Times New Roman" pitchFamily="18" charset="0"/>
                <a:cs typeface="Times New Roman" pitchFamily="18" charset="0"/>
              </a:rPr>
              <a:t>The idea of ​​the home Church originates in the Holy Scriptures and develops later in the Holy Father's literature. </a:t>
            </a:r>
          </a:p>
          <a:p>
            <a:pPr algn="l" rtl="0">
              <a:buNone/>
            </a:pPr>
            <a:endParaRPr lang="uk-UA" sz="2800" dirty="0">
              <a:latin typeface="Times New Roman" pitchFamily="18" charset="0"/>
              <a:cs typeface="Times New Roman" pitchFamily="18" charset="0"/>
            </a:endParaRPr>
          </a:p>
          <a:p>
            <a:pPr algn="l" rtl="0"/>
            <a:r>
              <a:rPr lang="uk-UA" sz="2800" dirty="0">
                <a:latin typeface="Times New Roman" pitchFamily="18" charset="0"/>
                <a:cs typeface="Times New Roman" pitchFamily="18" charset="0"/>
              </a:rPr>
              <a:t>New Testament the source for this is Jesus' assurance of his presence: </a:t>
            </a:r>
            <a:r>
              <a:rPr lang="uk-UA" sz="2800" i="1" dirty="0">
                <a:latin typeface="Times New Roman" pitchFamily="18" charset="0"/>
                <a:cs typeface="Times New Roman" pitchFamily="18" charset="0"/>
              </a:rPr>
              <a:t>"For where two or three are gathered together in my name, there am I in the midst of them." </a:t>
            </a:r>
            <a:r>
              <a:rPr lang="uk-UA" sz="2800" dirty="0">
                <a:latin typeface="Times New Roman" pitchFamily="18" charset="0"/>
                <a:cs typeface="Times New Roman" pitchFamily="18" charset="0"/>
              </a:rPr>
              <a:t>(Matt. 18:20), and where Christ is present, there is His Church as the Body of Christ. </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Since the beginnings of Christianity, the basis of the Church were those that </a:t>
            </a:r>
            <a:r>
              <a:rPr lang="uk-UA" sz="2800" i="1" dirty="0"/>
              <a:t>"With the whole house" </a:t>
            </a:r>
            <a:r>
              <a:rPr lang="uk-UA" sz="2800" dirty="0"/>
              <a:t>(Acts 8: 8) believed, and soon became the hearths of Christian life and love, and so today, in what is now often called "post-Christian" in Europe - practicing Christian families are like "first homes" who accepted Christ. </a:t>
            </a:r>
          </a:p>
          <a:p>
            <a:pPr algn="l" rtl="0"/>
            <a:r>
              <a:rPr lang="uk-UA" sz="2800" dirty="0"/>
              <a:t>Exactly the Christian family becomes </a:t>
            </a:r>
            <a:r>
              <a:rPr lang="uk-UA" sz="2800" i="1" dirty="0"/>
              <a:t>"The field into which the gospel is carried and from which it spreads."</a:t>
            </a:r>
            <a:endParaRPr lang="uk-UA" sz="2800" i="1" dirty="0">
              <a:solidFill>
                <a:srgbClr val="00B05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534400" cy="758952"/>
          </a:xfrm>
        </p:spPr>
        <p:txBody>
          <a:bodyPr>
            <a:normAutofit/>
          </a:bodyPr>
          <a:lstStyle/>
          <a:p>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latin typeface="Times New Roman" pitchFamily="18" charset="0"/>
                <a:cs typeface="Times New Roman" pitchFamily="18" charset="0"/>
              </a:rPr>
              <a:t>In the Epistle to Ephesians the apostle Paul teaches about the sacrament communication Christ and Churches as a prototype of a marital relationship</a:t>
            </a:r>
            <a:r>
              <a:rPr lang="uk-UA" sz="2800" i="1" dirty="0">
                <a:latin typeface="Times New Roman" pitchFamily="18" charset="0"/>
                <a:cs typeface="Times New Roman" pitchFamily="18" charset="0"/>
              </a:rPr>
              <a:t>: "It's great mystery, and I speak of Christ and </a:t>
            </a:r>
            <a:r>
              <a:rPr lang="en-US" sz="2800" i="1" dirty="0">
                <a:latin typeface="Times New Roman" pitchFamily="18" charset="0"/>
                <a:cs typeface="Times New Roman" pitchFamily="18" charset="0"/>
              </a:rPr>
              <a:t>Church</a:t>
            </a:r>
            <a:r>
              <a:rPr lang="uk-UA" sz="2800" i="1" dirty="0">
                <a:latin typeface="Times New Roman" pitchFamily="18" charset="0"/>
                <a:cs typeface="Times New Roman" pitchFamily="18" charset="0"/>
              </a:rPr>
              <a:t>» </a:t>
            </a:r>
            <a:r>
              <a:rPr lang="uk-UA" sz="2800" dirty="0">
                <a:latin typeface="Times New Roman" pitchFamily="18" charset="0"/>
                <a:cs typeface="Times New Roman" pitchFamily="18" charset="0"/>
              </a:rPr>
              <a:t>(Eph. 5, 32). Marital</a:t>
            </a:r>
            <a:r>
              <a:rPr lang="en-US" sz="2800" dirty="0">
                <a:latin typeface="Times New Roman" pitchFamily="18" charset="0"/>
                <a:cs typeface="Times New Roman" pitchFamily="18" charset="0"/>
              </a:rPr>
              <a:t> </a:t>
            </a:r>
            <a:r>
              <a:rPr lang="uk-UA" sz="2800" dirty="0">
                <a:latin typeface="Times New Roman" pitchFamily="18" charset="0"/>
                <a:cs typeface="Times New Roman" pitchFamily="18" charset="0"/>
              </a:rPr>
              <a:t>life is a "mysterious icon </a:t>
            </a:r>
            <a:r>
              <a:rPr lang="en-US" sz="2800" dirty="0">
                <a:latin typeface="Times New Roman" pitchFamily="18" charset="0"/>
                <a:cs typeface="Times New Roman" pitchFamily="18" charset="0"/>
              </a:rPr>
              <a:t>of </a:t>
            </a:r>
            <a:r>
              <a:rPr lang="uk-UA" sz="2800" dirty="0">
                <a:latin typeface="Times New Roman" pitchFamily="18" charset="0"/>
                <a:cs typeface="Times New Roman" pitchFamily="18" charset="0"/>
              </a:rPr>
              <a:t>Church »,</a:t>
            </a:r>
            <a:r>
              <a:rPr lang="en-US" sz="2800" dirty="0">
                <a:latin typeface="Times New Roman" pitchFamily="18" charset="0"/>
                <a:cs typeface="Times New Roman" pitchFamily="18" charset="0"/>
              </a:rPr>
              <a:t>it’s a </a:t>
            </a:r>
            <a:r>
              <a:rPr lang="uk-UA" sz="2800" dirty="0">
                <a:latin typeface="Times New Roman" pitchFamily="18" charset="0"/>
                <a:cs typeface="Times New Roman" pitchFamily="18" charset="0"/>
              </a:rPr>
              <a:t>place of presence and action</a:t>
            </a:r>
            <a:r>
              <a:rPr lang="en-US" sz="2800" dirty="0">
                <a:latin typeface="Times New Roman" pitchFamily="18" charset="0"/>
                <a:cs typeface="Times New Roman" pitchFamily="18" charset="0"/>
              </a:rPr>
              <a:t> of</a:t>
            </a:r>
            <a:r>
              <a:rPr lang="uk-UA" sz="2800" dirty="0">
                <a:latin typeface="Times New Roman" pitchFamily="18" charset="0"/>
                <a:cs typeface="Times New Roman" pitchFamily="18" charset="0"/>
              </a:rPr>
              <a:t> Christ, a sign of new life. </a:t>
            </a:r>
          </a:p>
          <a:p>
            <a:pPr algn="l" rtl="0"/>
            <a:r>
              <a:rPr lang="uk-UA" sz="2800" dirty="0">
                <a:latin typeface="Times New Roman" pitchFamily="18" charset="0"/>
                <a:cs typeface="Times New Roman" pitchFamily="18" charset="0"/>
              </a:rPr>
              <a:t>Holy John Chrysostom calls married couple </a:t>
            </a:r>
            <a:r>
              <a:rPr lang="uk-UA" sz="2800" i="1" dirty="0">
                <a:latin typeface="Times New Roman" pitchFamily="18" charset="0"/>
                <a:cs typeface="Times New Roman" pitchFamily="18" charset="0"/>
              </a:rPr>
              <a:t>"Small church», </a:t>
            </a:r>
            <a:r>
              <a:rPr lang="uk-UA" sz="2800" dirty="0">
                <a:latin typeface="Times New Roman" pitchFamily="18" charset="0"/>
                <a:cs typeface="Times New Roman" pitchFamily="18" charset="0"/>
              </a:rPr>
              <a:t>which </a:t>
            </a:r>
            <a:r>
              <a:rPr lang="uk-UA" sz="2800" i="1" dirty="0">
                <a:latin typeface="Times New Roman" pitchFamily="18" charset="0"/>
                <a:cs typeface="Times New Roman" pitchFamily="18" charset="0"/>
              </a:rPr>
              <a:t>“</a:t>
            </a:r>
            <a:r>
              <a:rPr lang="en-US" sz="2800" i="1" dirty="0">
                <a:latin typeface="Times New Roman" pitchFamily="18" charset="0"/>
                <a:cs typeface="Times New Roman" pitchFamily="18" charset="0"/>
              </a:rPr>
              <a:t>d</a:t>
            </a:r>
            <a:r>
              <a:rPr lang="uk-UA" sz="2800" i="1" dirty="0">
                <a:latin typeface="Times New Roman" pitchFamily="18" charset="0"/>
                <a:cs typeface="Times New Roman" pitchFamily="18" charset="0"/>
              </a:rPr>
              <a:t>ay and night</a:t>
            </a:r>
            <a:r>
              <a:rPr lang="en-US" sz="2800" i="1" dirty="0">
                <a:latin typeface="Times New Roman" pitchFamily="18" charset="0"/>
                <a:cs typeface="Times New Roman" pitchFamily="18" charset="0"/>
              </a:rPr>
              <a:t> is present in front of the God’s face</a:t>
            </a:r>
            <a:r>
              <a:rPr lang="uk-UA" sz="2800" i="1" dirty="0">
                <a:latin typeface="Times New Roman" pitchFamily="18" charset="0"/>
                <a:cs typeface="Times New Roman" pitchFamily="18" charset="0"/>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272" y="379476"/>
            <a:ext cx="8534400" cy="758952"/>
          </a:xfrm>
        </p:spPr>
        <p:txBody>
          <a:bodyPr>
            <a:normAutofit/>
          </a:bodyPr>
          <a:lstStyle/>
          <a:p>
            <a:pPr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The Lord God blesses conjugal love and endows it with sacrifice and fertility. It unites two - a man and a woman - into one whole,which man cannot separate</a:t>
            </a:r>
            <a:r>
              <a:rPr lang="uk-UA" sz="2800" i="1" dirty="0"/>
              <a:t>: «What, therefore, God </a:t>
            </a:r>
            <a:r>
              <a:rPr lang="en-US" sz="2800" i="1" dirty="0"/>
              <a:t>united</a:t>
            </a:r>
            <a:r>
              <a:rPr lang="uk-UA" sz="2800" i="1" dirty="0"/>
              <a:t>, man </a:t>
            </a:r>
            <a:r>
              <a:rPr lang="en-US" sz="2800" i="1" dirty="0"/>
              <a:t>should</a:t>
            </a:r>
            <a:r>
              <a:rPr lang="uk-UA" sz="2800" i="1" dirty="0"/>
              <a:t> not part " </a:t>
            </a:r>
            <a:r>
              <a:rPr lang="uk-UA" sz="2800" dirty="0"/>
              <a:t>(Matt. 19: 6).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379476"/>
            <a:ext cx="8534400" cy="758952"/>
          </a:xfrm>
        </p:spPr>
        <p:txBody>
          <a:bodyPr>
            <a:normAutofit/>
          </a:bodyPr>
          <a:lstStyle/>
          <a:p>
            <a:pPr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Marital unity is carried out in mutual gifts up to self-sacrifice: </a:t>
            </a:r>
            <a:r>
              <a:rPr lang="uk-UA" sz="2800" i="1" dirty="0"/>
              <a:t>"Men, love your wives, how Christ loved The church and </a:t>
            </a:r>
            <a:r>
              <a:rPr lang="en-US" sz="2800" i="1" dirty="0"/>
              <a:t>married to it</a:t>
            </a:r>
            <a:r>
              <a:rPr lang="uk-UA" sz="2800" i="1" dirty="0"/>
              <a:t>. " </a:t>
            </a:r>
            <a:r>
              <a:rPr lang="uk-UA" sz="2800" dirty="0"/>
              <a:t>(Eph. 5, 25).</a:t>
            </a:r>
          </a:p>
          <a:p>
            <a:pPr algn="l" rtl="0"/>
            <a:r>
              <a:rPr lang="ru-RU" sz="2800" dirty="0"/>
              <a:t>Holy </a:t>
            </a:r>
            <a:r>
              <a:rPr lang="en-US" sz="2800" dirty="0"/>
              <a:t>Spirit</a:t>
            </a:r>
            <a:r>
              <a:rPr lang="ru-RU" sz="2800" dirty="0"/>
              <a:t> create</a:t>
            </a:r>
            <a:r>
              <a:rPr lang="en-US" sz="2800" dirty="0"/>
              <a:t>s</a:t>
            </a:r>
            <a:r>
              <a:rPr lang="ru-RU" sz="2800" dirty="0"/>
              <a:t> community of spouses “</a:t>
            </a:r>
            <a:r>
              <a:rPr lang="en-US" sz="2800" dirty="0"/>
              <a:t>H</a:t>
            </a:r>
            <a:r>
              <a:rPr lang="ru-RU" sz="2800" dirty="0"/>
              <a:t>ome church». </a:t>
            </a:r>
          </a:p>
          <a:p>
            <a:pPr algn="l" rtl="0"/>
            <a:r>
              <a:rPr lang="ru-RU" sz="2800" dirty="0"/>
              <a:t>IN prayers of Wedding</a:t>
            </a:r>
            <a:r>
              <a:rPr lang="en-US" sz="2800" dirty="0"/>
              <a:t> rank</a:t>
            </a:r>
            <a:r>
              <a:rPr lang="ru-RU" sz="2800" dirty="0"/>
              <a:t> the priest asks God: </a:t>
            </a:r>
            <a:r>
              <a:rPr lang="ru-RU" sz="2800" i="1" dirty="0"/>
              <a:t>“Lord </a:t>
            </a:r>
            <a:r>
              <a:rPr lang="en-US" sz="2800" i="1" dirty="0"/>
              <a:t>our </a:t>
            </a:r>
            <a:r>
              <a:rPr lang="ru-RU" sz="2800" i="1" dirty="0"/>
              <a:t>God, crown them with glory and honor».</a:t>
            </a:r>
          </a:p>
          <a:p>
            <a:pPr algn="l" rtl="0"/>
            <a:endParaRPr lang="uk-UA" sz="28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79476"/>
            <a:ext cx="8534400" cy="758952"/>
          </a:xfrm>
        </p:spPr>
        <p:txBody>
          <a:bodyPr>
            <a:normAutofit/>
          </a:bodyPr>
          <a:lstStyle/>
          <a:p>
            <a:pPr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An essential feature of a Christian marriage is fidelity that </a:t>
            </a:r>
            <a:r>
              <a:rPr lang="en-US" sz="2800" dirty="0"/>
              <a:t>is </a:t>
            </a:r>
            <a:r>
              <a:rPr lang="uk-UA" sz="2800" dirty="0"/>
              <a:t>based on faithful love of Christ, and not only on the human efforts of </a:t>
            </a:r>
            <a:r>
              <a:rPr lang="en-US" sz="2800" dirty="0"/>
              <a:t>spouses</a:t>
            </a:r>
            <a:r>
              <a:rPr lang="uk-UA" sz="2800" dirty="0"/>
              <a:t>. </a:t>
            </a:r>
          </a:p>
          <a:p>
            <a:pPr algn="l" rtl="0"/>
            <a:r>
              <a:rPr lang="uk-UA" sz="2800" dirty="0"/>
              <a:t>Marital fidelity stems from God's fidelity to His promise and fidelity </a:t>
            </a:r>
            <a:r>
              <a:rPr lang="en-US" sz="2800" dirty="0"/>
              <a:t>of </a:t>
            </a:r>
            <a:r>
              <a:rPr lang="uk-UA" sz="2800" dirty="0"/>
              <a:t>Christ </a:t>
            </a:r>
            <a:r>
              <a:rPr lang="en-US" sz="2800" dirty="0"/>
              <a:t>to His</a:t>
            </a:r>
            <a:r>
              <a:rPr lang="uk-UA" sz="2800" dirty="0"/>
              <a:t> own Church.</a:t>
            </a:r>
          </a:p>
          <a:p>
            <a:pPr algn="l" rtl="0"/>
            <a:endParaRPr lang="uk-UA"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272" y="379476"/>
            <a:ext cx="8534400" cy="758952"/>
          </a:xfrm>
        </p:spPr>
        <p:txBody>
          <a:bodyPr>
            <a:normAutofit/>
          </a:bodyPr>
          <a:lstStyle/>
          <a:p>
            <a:pPr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Loyalty is cemented </a:t>
            </a:r>
            <a:r>
              <a:rPr lang="en-US" sz="2800" dirty="0"/>
              <a:t>by </a:t>
            </a:r>
            <a:r>
              <a:rPr lang="uk-UA" sz="2800" dirty="0"/>
              <a:t>participation in the Saint</a:t>
            </a:r>
            <a:r>
              <a:rPr lang="en-US" sz="2800" dirty="0"/>
              <a:t> </a:t>
            </a:r>
            <a:r>
              <a:rPr lang="uk-UA" sz="2800" dirty="0"/>
              <a:t>sacraments (Confessions and Communions), common prayer, mutual understanding, support, trust and forgiveness, as well as constant spiritual struggle against temptation. </a:t>
            </a:r>
          </a:p>
          <a:p>
            <a:pPr algn="l" rtl="0">
              <a:buNone/>
            </a:pPr>
            <a:endParaRPr lang="uk-UA" sz="2800" dirty="0"/>
          </a:p>
          <a:p>
            <a:pPr algn="l" rtl="0"/>
            <a:endParaRPr lang="uk-UA"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272" y="379476"/>
            <a:ext cx="8534400" cy="758952"/>
          </a:xfrm>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Church, being faithful to the words of Jesus Christ, emphasizes continuity </a:t>
            </a:r>
            <a:r>
              <a:rPr lang="en-US" sz="2800" dirty="0"/>
              <a:t>of the </a:t>
            </a:r>
            <a:r>
              <a:rPr lang="uk-UA" sz="2800" dirty="0"/>
              <a:t>married couple: </a:t>
            </a:r>
            <a:r>
              <a:rPr lang="uk-UA" sz="2800" i="1" dirty="0"/>
              <a:t>"Whosoever shall put away his wife, and marry another, </a:t>
            </a:r>
            <a:r>
              <a:rPr lang="en-US" sz="2800" i="1" dirty="0"/>
              <a:t>is </a:t>
            </a:r>
            <a:r>
              <a:rPr lang="uk-UA" sz="2800" i="1" dirty="0"/>
              <a:t>commit</a:t>
            </a:r>
            <a:r>
              <a:rPr lang="en-US" sz="2800" i="1" dirty="0"/>
              <a:t>ting</a:t>
            </a:r>
            <a:r>
              <a:rPr lang="uk-UA" sz="2800" i="1" dirty="0"/>
              <a:t> adultery with her. And when a woman leaves her husband and marries</a:t>
            </a:r>
            <a:r>
              <a:rPr lang="en-US" sz="2800" i="1" dirty="0"/>
              <a:t> </a:t>
            </a:r>
            <a:r>
              <a:rPr lang="uk-UA" sz="2800" i="1" dirty="0"/>
              <a:t>another, - </a:t>
            </a:r>
            <a:r>
              <a:rPr lang="en-US" sz="2800" i="1" dirty="0"/>
              <a:t>is</a:t>
            </a:r>
            <a:r>
              <a:rPr lang="uk-UA" sz="2800" i="1" dirty="0"/>
              <a:t> commit</a:t>
            </a:r>
            <a:r>
              <a:rPr lang="en-US" sz="2800" i="1" dirty="0"/>
              <a:t>ting</a:t>
            </a:r>
            <a:r>
              <a:rPr lang="uk-UA" sz="2800" i="1" dirty="0"/>
              <a:t> adultery » </a:t>
            </a:r>
            <a:r>
              <a:rPr lang="uk-UA" sz="2800" dirty="0"/>
              <a:t>(Mark 10: 11-12). </a:t>
            </a:r>
          </a:p>
          <a:p>
            <a:pPr algn="l" rtl="0">
              <a:buNone/>
            </a:pPr>
            <a:endParaRPr lang="uk-UA" sz="2800" dirty="0"/>
          </a:p>
          <a:p>
            <a:pPr algn="l" rtl="0"/>
            <a:endParaRPr lang="uk-UA"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1272" y="379476"/>
            <a:ext cx="8534400" cy="758952"/>
          </a:xfrm>
        </p:spPr>
        <p:txBody>
          <a:bodyPr>
            <a:normAutofit/>
          </a:bodyPr>
          <a:lstStyle/>
          <a:p>
            <a:pPr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In </a:t>
            </a:r>
            <a:r>
              <a:rPr lang="en-US" sz="2800" dirty="0"/>
              <a:t>a </a:t>
            </a:r>
            <a:r>
              <a:rPr lang="uk-UA" sz="2800" dirty="0"/>
              <a:t>marriage, a man and a woman are called to co-create with the Lord </a:t>
            </a:r>
            <a:r>
              <a:rPr lang="en-US" sz="2800" dirty="0"/>
              <a:t>in </a:t>
            </a:r>
            <a:r>
              <a:rPr lang="uk-UA" sz="2800" dirty="0"/>
              <a:t>birth </a:t>
            </a:r>
            <a:r>
              <a:rPr lang="en-US" sz="2800" dirty="0"/>
              <a:t>of </a:t>
            </a:r>
            <a:r>
              <a:rPr lang="uk-UA" sz="2800" dirty="0"/>
              <a:t>children: </a:t>
            </a:r>
            <a:r>
              <a:rPr lang="uk-UA" sz="2800" i="1" dirty="0"/>
              <a:t>“Be fruitful and multiply and fill the earth and subdue </a:t>
            </a:r>
            <a:r>
              <a:rPr lang="en-US" sz="2800" i="1" dirty="0"/>
              <a:t>it</a:t>
            </a:r>
            <a:r>
              <a:rPr lang="uk-UA" sz="2800" i="1" dirty="0"/>
              <a:t> </a:t>
            </a:r>
            <a:r>
              <a:rPr lang="en-US" sz="2800" i="1" dirty="0"/>
              <a:t>your</a:t>
            </a:r>
            <a:r>
              <a:rPr lang="uk-UA" sz="2800" i="1" dirty="0"/>
              <a:t>self » </a:t>
            </a:r>
            <a:r>
              <a:rPr lang="uk-UA" sz="2800" dirty="0"/>
              <a:t>(Gen. 1:28).</a:t>
            </a:r>
          </a:p>
          <a:p>
            <a:pPr algn="l" rtl="0"/>
            <a:r>
              <a:rPr lang="ru-RU" sz="2800" dirty="0"/>
              <a:t>Married couple is an icon </a:t>
            </a:r>
            <a:r>
              <a:rPr lang="en-US" sz="2800" dirty="0"/>
              <a:t>of the </a:t>
            </a:r>
            <a:r>
              <a:rPr lang="ru-RU" sz="2800" dirty="0"/>
              <a:t>Church of Christ</a:t>
            </a:r>
            <a:r>
              <a:rPr lang="en-US" sz="2800" dirty="0"/>
              <a:t>, which</a:t>
            </a:r>
            <a:r>
              <a:rPr lang="ru-RU" sz="2800" dirty="0"/>
              <a:t> gives birth to people for eternal life.</a:t>
            </a:r>
          </a:p>
          <a:p>
            <a:pPr algn="l" rtl="0"/>
            <a:endParaRPr lang="uk-UA" sz="2800" dirty="0"/>
          </a:p>
          <a:p>
            <a:pPr algn="l" rtl="0">
              <a:buNone/>
            </a:pPr>
            <a:endParaRPr lang="uk-UA" sz="2800" dirty="0"/>
          </a:p>
          <a:p>
            <a:pPr algn="l" rtl="0"/>
            <a:endParaRPr lang="uk-UA"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1752" y="332656"/>
            <a:ext cx="8534400" cy="758952"/>
          </a:xfrm>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Speaking of the indissolubility of the spouses, it must be clearly stated that in </a:t>
            </a:r>
            <a:r>
              <a:rPr lang="en-US" sz="2800" dirty="0"/>
              <a:t>the </a:t>
            </a:r>
            <a:r>
              <a:rPr lang="uk-UA" sz="2800" dirty="0"/>
              <a:t>Catholic church ha</a:t>
            </a:r>
            <a:r>
              <a:rPr lang="en-US" sz="2800" dirty="0" err="1"/>
              <a:t>ve</a:t>
            </a:r>
            <a:r>
              <a:rPr lang="uk-UA" sz="2800" dirty="0"/>
              <a:t> not been, </a:t>
            </a:r>
            <a:r>
              <a:rPr lang="en-US" sz="2800" dirty="0"/>
              <a:t>are</a:t>
            </a:r>
            <a:r>
              <a:rPr lang="uk-UA" sz="2800" dirty="0"/>
              <a:t> not and will not be divorce</a:t>
            </a:r>
            <a:r>
              <a:rPr lang="en-US" sz="2800" dirty="0"/>
              <a:t>s</a:t>
            </a:r>
            <a:r>
              <a:rPr lang="uk-UA" sz="2800" dirty="0"/>
              <a:t>. </a:t>
            </a:r>
          </a:p>
          <a:p>
            <a:pPr algn="l" rtl="0"/>
            <a:r>
              <a:rPr lang="uk-UA" sz="2800" dirty="0"/>
              <a:t>Unity and the indissolubility of </a:t>
            </a:r>
            <a:r>
              <a:rPr lang="en-US" sz="2800" dirty="0"/>
              <a:t>the </a:t>
            </a:r>
            <a:r>
              <a:rPr lang="uk-UA" sz="2800" dirty="0"/>
              <a:t>marriage is the essence of the teaching of Christ and the Church about marriage.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6512" y="379476"/>
            <a:ext cx="8534400" cy="758952"/>
          </a:xfrm>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Christ himself</a:t>
            </a:r>
            <a:r>
              <a:rPr lang="en-US" sz="2800" dirty="0"/>
              <a:t> spoke of indissolubility of marriage</a:t>
            </a:r>
            <a:r>
              <a:rPr lang="uk-UA" sz="2800" dirty="0"/>
              <a:t>: </a:t>
            </a:r>
            <a:endParaRPr lang="en-US" sz="2800" dirty="0"/>
          </a:p>
          <a:p>
            <a:pPr marL="0" indent="0" algn="l" rtl="0">
              <a:buNone/>
            </a:pPr>
            <a:r>
              <a:rPr lang="uk-UA" sz="2800" i="1" dirty="0"/>
              <a:t>The Pharisees came and tempted him, and said, Is it lawful for a man to put away his wife? And he answered and said unto them, What did Moses command you? They said, "Moses allowed me to write a letter of separation and let h</a:t>
            </a:r>
            <a:r>
              <a:rPr lang="en-US" sz="2800" i="1" dirty="0"/>
              <a:t>er</a:t>
            </a:r>
            <a:r>
              <a:rPr lang="uk-UA" sz="2800" i="1" dirty="0"/>
              <a:t> go."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In the book of Genesis of the Old Testament, we find two complementary biblical accounts of God's creation of the world, which provide a fundamental understanding of the meaning, purpose, and vocation of human life.</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i="1" dirty="0"/>
              <a:t>“It is because of your hardened heart, Jesus said to them, that he wrote you this decree. And at the beginning of creation God created them man and woman. That is why a man will leave his father - mother and cling to his wife, and both will be one body; therefore no longer two, only one body.</a:t>
            </a:r>
            <a:r>
              <a:rPr lang="uk-UA" sz="2800" b="1" i="1" dirty="0"/>
              <a:t>What, therefore, God will unite, let man not separate</a:t>
            </a:r>
            <a:r>
              <a:rPr lang="uk-UA" sz="2800" i="1" dirty="0"/>
              <a:t>. ” </a:t>
            </a:r>
            <a:r>
              <a:rPr lang="uk-UA" sz="2800" dirty="0"/>
              <a:t>(Mk 10: 2-9)</a:t>
            </a:r>
          </a:p>
          <a:p>
            <a:pPr algn="l" rtl="0">
              <a:buNone/>
            </a:pPr>
            <a:endParaRPr lang="uk-UA" sz="2800" dirty="0"/>
          </a:p>
          <a:p>
            <a:pPr algn="l" rtl="0"/>
            <a:endParaRPr lang="uk-UA" sz="28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0689" y="260648"/>
            <a:ext cx="8534400" cy="758952"/>
          </a:xfrm>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dirty="0"/>
              <a:t>Similar norms are found in other texts of the New Testament. St. Paul gives an unequivocal statement:</a:t>
            </a:r>
            <a:r>
              <a:rPr lang="uk-UA" sz="2800" i="1" dirty="0"/>
              <a:t>It is not I who command the married, but the Lord: A woman shall not separate from her husband; but if she divorce, let her remain unmarried, or be reconciled to her husband, and let not the husband let the woman go.</a:t>
            </a:r>
            <a:r>
              <a:rPr lang="uk-UA" sz="2800" dirty="0"/>
              <a:t>(1 Cor 7: 10-11).</a:t>
            </a:r>
          </a:p>
          <a:p>
            <a:pPr algn="l" rtl="0"/>
            <a:endParaRPr lang="uk-UA"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r>
              <a:rPr lang="uk-UA" sz="3600" b="1" dirty="0">
                <a:solidFill>
                  <a:srgbClr val="FF0000"/>
                </a:solidFill>
              </a:rPr>
              <a:t>UGCC</a:t>
            </a:r>
            <a:r>
              <a:rPr lang="en-US" sz="3600" b="1" dirty="0">
                <a:solidFill>
                  <a:srgbClr val="FF0000"/>
                </a:solidFill>
              </a:rPr>
              <a:t> </a:t>
            </a:r>
            <a:r>
              <a:rPr lang="uk-UA" sz="3600" b="1" dirty="0">
                <a:solidFill>
                  <a:srgbClr val="FF0000"/>
                </a:solidFill>
              </a:rPr>
              <a:t>Catechism </a:t>
            </a:r>
            <a:r>
              <a:rPr lang="en-US" sz="3600" b="1" dirty="0">
                <a:solidFill>
                  <a:srgbClr val="FF0000"/>
                </a:solidFill>
              </a:rPr>
              <a:t>a</a:t>
            </a:r>
            <a:r>
              <a:rPr lang="uk-UA" sz="3600" b="1" dirty="0">
                <a:solidFill>
                  <a:srgbClr val="FF0000"/>
                </a:solidFill>
              </a:rPr>
              <a:t>bout the family</a:t>
            </a:r>
            <a:endParaRPr lang="uk-UA" dirty="0"/>
          </a:p>
        </p:txBody>
      </p:sp>
      <p:sp>
        <p:nvSpPr>
          <p:cNvPr id="3" name="Segnaposto contenuto 2"/>
          <p:cNvSpPr>
            <a:spLocks noGrp="1"/>
          </p:cNvSpPr>
          <p:nvPr>
            <p:ph sz="quarter" idx="1"/>
          </p:nvPr>
        </p:nvSpPr>
        <p:spPr/>
        <p:txBody>
          <a:bodyPr>
            <a:noAutofit/>
          </a:bodyPr>
          <a:lstStyle/>
          <a:p>
            <a:pPr algn="l" rtl="0"/>
            <a:r>
              <a:rPr lang="uk-UA" sz="2800"/>
              <a:t>All </a:t>
            </a:r>
            <a:r>
              <a:rPr lang="uk-UA" sz="2800" dirty="0"/>
              <a:t>The statements of the New Testament (Mark 10: 2n; Luke 16:18; 1 Corinthians 7:10) are so clear that we come to a statement that excludes the possibility of remarriage during the life of a man (woman), albeit divorced.</a:t>
            </a:r>
          </a:p>
          <a:p>
            <a:pPr algn="l" rtl="0"/>
            <a:endParaRPr lang="uk-UA"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lstStyle/>
          <a:p>
            <a:pPr algn="l" rtl="0"/>
            <a:r>
              <a:rPr lang="uk-UA" b="1" dirty="0"/>
              <a:t>The goals of the couple</a:t>
            </a:r>
            <a:r>
              <a:rPr lang="uk-UA" dirty="0"/>
              <a:t>: </a:t>
            </a:r>
          </a:p>
          <a:p>
            <a:pPr algn="l" rtl="0">
              <a:buNone/>
            </a:pPr>
            <a:endParaRPr lang="uk-UA" dirty="0"/>
          </a:p>
          <a:p>
            <a:pPr marL="898525" indent="-533400" algn="l" rtl="0">
              <a:buFont typeface="Wingdings" pitchFamily="2" charset="2"/>
              <a:buChar char="q"/>
            </a:pPr>
            <a:r>
              <a:rPr lang="uk-UA" b="1" dirty="0">
                <a:solidFill>
                  <a:srgbClr val="00B050"/>
                </a:solidFill>
              </a:rPr>
              <a:t>MARRIAGE OF LOVE </a:t>
            </a:r>
          </a:p>
          <a:p>
            <a:pPr marL="514350" indent="-514350" algn="l" rtl="0">
              <a:buNone/>
            </a:pPr>
            <a:endParaRPr lang="en-US" dirty="0"/>
          </a:p>
          <a:p>
            <a:pPr marL="514350" indent="-514350" algn="l" rtl="0">
              <a:buNone/>
            </a:pPr>
            <a:endParaRPr lang="en-US" dirty="0"/>
          </a:p>
          <a:p>
            <a:pPr marL="898525" indent="-533400" algn="l" rtl="0">
              <a:buFont typeface="Wingdings" pitchFamily="2" charset="2"/>
              <a:buChar char="q"/>
            </a:pPr>
            <a:r>
              <a:rPr lang="uk-UA" b="1" dirty="0">
                <a:solidFill>
                  <a:srgbClr val="00B050"/>
                </a:solidFill>
              </a:rPr>
              <a:t>CHILDBIRTH</a:t>
            </a:r>
          </a:p>
        </p:txBody>
      </p:sp>
      <p:pic>
        <p:nvPicPr>
          <p:cNvPr id="5" name="Immagine 4" descr="famiglia-delle-giraffe-thumb12162924.jpg"/>
          <p:cNvPicPr>
            <a:picLocks noChangeAspect="1"/>
          </p:cNvPicPr>
          <p:nvPr/>
        </p:nvPicPr>
        <p:blipFill>
          <a:blip r:embed="rId2" cstate="print"/>
          <a:stretch>
            <a:fillRect/>
          </a:stretch>
        </p:blipFill>
        <p:spPr>
          <a:xfrm>
            <a:off x="5580112" y="2060848"/>
            <a:ext cx="3254720" cy="327913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r>
              <a:rPr lang="uk-UA" b="1" dirty="0">
                <a:solidFill>
                  <a:srgbClr val="00B050"/>
                </a:solidFill>
              </a:rPr>
              <a:t>MARRIAGE OF LOVE</a:t>
            </a:r>
          </a:p>
          <a:p>
            <a:pPr algn="l" rtl="0">
              <a:buNone/>
            </a:pPr>
            <a:endParaRPr lang="en-US" dirty="0"/>
          </a:p>
          <a:p>
            <a:pPr algn="l" rtl="0">
              <a:buFont typeface="Wingdings" pitchFamily="2" charset="2"/>
              <a:buChar char="q"/>
            </a:pPr>
            <a:r>
              <a:rPr lang="uk-UA" sz="2800" b="1" dirty="0">
                <a:latin typeface="Times New Roman" pitchFamily="18" charset="0"/>
                <a:cs typeface="Times New Roman" pitchFamily="18" charset="0"/>
              </a:rPr>
              <a:t>Marital love</a:t>
            </a:r>
            <a:r>
              <a:rPr lang="uk-UA" sz="2800" dirty="0">
                <a:latin typeface="Times New Roman" pitchFamily="18" charset="0"/>
                <a:cs typeface="Times New Roman" pitchFamily="18" charset="0"/>
              </a:rPr>
              <a:t> - </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this is a great natural human need. </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It cannot be replaced by the strongest or the best</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friendship.</a:t>
            </a:r>
            <a:r>
              <a:rPr lang="en-US" sz="2800" dirty="0">
                <a:latin typeface="Times New Roman" pitchFamily="18" charset="0"/>
                <a:cs typeface="Times New Roman" pitchFamily="18" charset="0"/>
              </a:rPr>
              <a:t> </a:t>
            </a:r>
            <a:r>
              <a:rPr lang="uk-UA" sz="2800" dirty="0">
                <a:latin typeface="Times New Roman" pitchFamily="18" charset="0"/>
                <a:cs typeface="Times New Roman" pitchFamily="18" charset="0"/>
              </a:rPr>
              <a:t>There is no such thing in any other connection</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complete devotion</a:t>
            </a:r>
            <a:r>
              <a:rPr lang="en-US" sz="2800" dirty="0">
                <a:latin typeface="Times New Roman" pitchFamily="18" charset="0"/>
                <a:cs typeface="Times New Roman" pitchFamily="18" charset="0"/>
              </a:rPr>
              <a:t> </a:t>
            </a:r>
            <a:r>
              <a:rPr lang="uk-UA" sz="2800" dirty="0">
                <a:latin typeface="Times New Roman" pitchFamily="18" charset="0"/>
                <a:cs typeface="Times New Roman" pitchFamily="18" charset="0"/>
              </a:rPr>
              <a:t>nor the exclusivities that are inherent</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for conjugal love. </a:t>
            </a:r>
            <a:endParaRPr lang="en-US" sz="2800" dirty="0">
              <a:latin typeface="Times New Roman" pitchFamily="18" charset="0"/>
              <a:cs typeface="Times New Roman" pitchFamily="18" charset="0"/>
            </a:endParaRPr>
          </a:p>
          <a:p>
            <a:pPr algn="l" rtl="0">
              <a:buNone/>
            </a:pPr>
            <a:endParaRPr lang="en-US" dirty="0"/>
          </a:p>
          <a:p>
            <a:pPr algn="l" rtl="0">
              <a:buNone/>
            </a:pPr>
            <a:endParaRPr lang="uk-UA" dirty="0"/>
          </a:p>
        </p:txBody>
      </p:sp>
      <p:pic>
        <p:nvPicPr>
          <p:cNvPr id="5" name="Immagine 4" descr="famiglia-imm.jpg"/>
          <p:cNvPicPr>
            <a:picLocks noChangeAspect="1"/>
          </p:cNvPicPr>
          <p:nvPr/>
        </p:nvPicPr>
        <p:blipFill>
          <a:blip r:embed="rId2" cstate="print"/>
          <a:stretch>
            <a:fillRect/>
          </a:stretch>
        </p:blipFill>
        <p:spPr>
          <a:xfrm>
            <a:off x="6228184" y="1484784"/>
            <a:ext cx="2472644" cy="192061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Rettangolo 5"/>
          <p:cNvSpPr/>
          <p:nvPr/>
        </p:nvSpPr>
        <p:spPr>
          <a:xfrm>
            <a:off x="539552" y="2852936"/>
            <a:ext cx="8136904" cy="954107"/>
          </a:xfrm>
          <a:prstGeom prst="rect">
            <a:avLst/>
          </a:prstGeom>
        </p:spPr>
        <p:txBody>
          <a:bodyPr wrap="square">
            <a:spAutoFit/>
          </a:bodyPr>
          <a:lstStyle/>
          <a:p>
            <a:pPr algn="l" rtl="0"/>
            <a:endParaRPr lang="en-US" sz="2800" dirty="0">
              <a:latin typeface="Times New Roman" pitchFamily="18" charset="0"/>
              <a:cs typeface="Times New Roman" pitchFamily="18" charset="0"/>
            </a:endParaRPr>
          </a:p>
          <a:p>
            <a:pPr algn="l" rtl="0"/>
            <a:endParaRPr lang="uk-UA" sz="28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r>
              <a:rPr lang="uk-UA" sz="3600" b="1" dirty="0">
                <a:solidFill>
                  <a:srgbClr val="FF0000"/>
                </a:solidFill>
              </a:rPr>
              <a:t>The family is the home Church</a:t>
            </a:r>
            <a:endParaRPr lang="uk-UA" dirty="0"/>
          </a:p>
        </p:txBody>
      </p:sp>
      <p:sp>
        <p:nvSpPr>
          <p:cNvPr id="3" name="Segnaposto contenuto 2"/>
          <p:cNvSpPr>
            <a:spLocks noGrp="1"/>
          </p:cNvSpPr>
          <p:nvPr>
            <p:ph sz="quarter" idx="1"/>
          </p:nvPr>
        </p:nvSpPr>
        <p:spPr/>
        <p:txBody>
          <a:bodyPr>
            <a:normAutofit lnSpcReduction="10000"/>
          </a:bodyPr>
          <a:lstStyle/>
          <a:p>
            <a:pPr algn="l" rtl="0">
              <a:buFont typeface="Wingdings" pitchFamily="2" charset="2"/>
              <a:buChar char="q"/>
            </a:pPr>
            <a:r>
              <a:rPr lang="uk-UA" sz="2800" dirty="0">
                <a:latin typeface="Times New Roman" pitchFamily="18" charset="0"/>
                <a:cs typeface="Times New Roman" pitchFamily="18" charset="0"/>
              </a:rPr>
              <a:t>In order to build a mature conjugal love,</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should be </a:t>
            </a:r>
            <a:r>
              <a:rPr lang="uk-UA" sz="2800">
                <a:latin typeface="Times New Roman" pitchFamily="18" charset="0"/>
                <a:cs typeface="Times New Roman" pitchFamily="18" charset="0"/>
              </a:rPr>
              <a:t>mature man</a:t>
            </a:r>
            <a:r>
              <a:rPr lang="uk-UA" sz="2800" dirty="0">
                <a:latin typeface="Times New Roman" pitchFamily="18" charset="0"/>
                <a:cs typeface="Times New Roman" pitchFamily="18" charset="0"/>
              </a:rPr>
              <a:t>, you need to know yourself and </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to know the other person we love must also know</a:t>
            </a:r>
            <a:endParaRPr lang="en-US"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the rights that govern masculinity and femininity.</a:t>
            </a:r>
            <a:endParaRPr lang="en-US" sz="2800" dirty="0">
              <a:latin typeface="Times New Roman" pitchFamily="18" charset="0"/>
              <a:cs typeface="Times New Roman" pitchFamily="18" charset="0"/>
            </a:endParaRPr>
          </a:p>
          <a:p>
            <a:pPr algn="l" rtl="0">
              <a:buNone/>
            </a:pPr>
            <a:endParaRPr lang="en-US" sz="2800" dirty="0">
              <a:latin typeface="Times New Roman" pitchFamily="18" charset="0"/>
              <a:cs typeface="Times New Roman" pitchFamily="18" charset="0"/>
            </a:endParaRPr>
          </a:p>
          <a:p>
            <a:pPr algn="l" rtl="0">
              <a:buFont typeface="Wingdings" pitchFamily="2" charset="2"/>
              <a:buChar char="q"/>
            </a:pPr>
            <a:r>
              <a:rPr lang="uk-UA" sz="2800" dirty="0">
                <a:latin typeface="Times New Roman" pitchFamily="18" charset="0"/>
                <a:cs typeface="Times New Roman" pitchFamily="18" charset="0"/>
              </a:rPr>
              <a:t>Only after a good knowledge of yourself</a:t>
            </a:r>
          </a:p>
          <a:p>
            <a:pPr algn="l" rtl="0">
              <a:buNone/>
            </a:pPr>
            <a:r>
              <a:rPr lang="uk-UA" sz="2800" dirty="0">
                <a:latin typeface="Times New Roman" pitchFamily="18" charset="0"/>
                <a:cs typeface="Times New Roman" pitchFamily="18" charset="0"/>
              </a:rPr>
              <a:t>and the second person can be conscious</a:t>
            </a:r>
          </a:p>
          <a:p>
            <a:pPr algn="l" rtl="0">
              <a:buNone/>
            </a:pPr>
            <a:r>
              <a:rPr lang="uk-UA" sz="2800" dirty="0">
                <a:latin typeface="Times New Roman" pitchFamily="18" charset="0"/>
                <a:cs typeface="Times New Roman" pitchFamily="18" charset="0"/>
              </a:rPr>
              <a:t>and with the conviction to say “I am getting married </a:t>
            </a:r>
          </a:p>
          <a:p>
            <a:pPr algn="l" rtl="0">
              <a:buNone/>
            </a:pPr>
            <a:r>
              <a:rPr lang="uk-UA" sz="2800" dirty="0">
                <a:latin typeface="Times New Roman" pitchFamily="18" charset="0"/>
                <a:cs typeface="Times New Roman" pitchFamily="18" charset="0"/>
              </a:rPr>
              <a:t>faithfulness and love to you until death ”</a:t>
            </a:r>
          </a:p>
        </p:txBody>
      </p:sp>
      <p:pic>
        <p:nvPicPr>
          <p:cNvPr id="5" name="Immagine 4" descr="famiglia.jpg"/>
          <p:cNvPicPr>
            <a:picLocks noChangeAspect="1"/>
          </p:cNvPicPr>
          <p:nvPr/>
        </p:nvPicPr>
        <p:blipFill>
          <a:blip r:embed="rId2" cstate="print"/>
          <a:stretch>
            <a:fillRect/>
          </a:stretch>
        </p:blipFill>
        <p:spPr>
          <a:xfrm>
            <a:off x="6012160" y="3789040"/>
            <a:ext cx="2717954" cy="2087139"/>
          </a:xfrm>
          <a:prstGeom prst="rect">
            <a:avLst/>
          </a:prstGeom>
          <a:ln>
            <a:noFill/>
          </a:ln>
          <a:effectLst>
            <a:softEdge rad="112500"/>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2483768" y="1844824"/>
            <a:ext cx="6321904" cy="4572000"/>
          </a:xfrm>
        </p:spPr>
        <p:txBody>
          <a:bodyPr>
            <a:normAutofit lnSpcReduction="10000"/>
          </a:bodyPr>
          <a:lstStyle/>
          <a:p>
            <a:pPr algn="l" rtl="0">
              <a:buFont typeface="Wingdings" pitchFamily="2" charset="2"/>
              <a:buChar char="q"/>
            </a:pPr>
            <a:r>
              <a:rPr lang="ru-RU" sz="2800" dirty="0">
                <a:latin typeface="Times New Roman" pitchFamily="18" charset="0"/>
                <a:cs typeface="Times New Roman" pitchFamily="18" charset="0"/>
              </a:rPr>
              <a:t>Persons preparing for marriage, </a:t>
            </a:r>
          </a:p>
          <a:p>
            <a:pPr algn="l" rtl="0">
              <a:buNone/>
            </a:pPr>
            <a:r>
              <a:rPr lang="ru-RU" sz="2800" dirty="0">
                <a:latin typeface="Times New Roman" pitchFamily="18" charset="0"/>
                <a:cs typeface="Times New Roman" pitchFamily="18" charset="0"/>
              </a:rPr>
              <a:t>must form an ability </a:t>
            </a:r>
          </a:p>
          <a:p>
            <a:pPr algn="l" rtl="0">
              <a:buNone/>
            </a:pPr>
            <a:r>
              <a:rPr lang="ru-RU" sz="2800" dirty="0">
                <a:latin typeface="Times New Roman" pitchFamily="18" charset="0"/>
                <a:cs typeface="Times New Roman" pitchFamily="18" charset="0"/>
              </a:rPr>
              <a:t>understanding and experiencing self-aspirations,</a:t>
            </a:r>
          </a:p>
          <a:p>
            <a:pPr algn="l" rtl="0">
              <a:buNone/>
            </a:pPr>
            <a:r>
              <a:rPr lang="ru-RU" sz="2800" dirty="0">
                <a:latin typeface="Times New Roman" pitchFamily="18" charset="0"/>
                <a:cs typeface="Times New Roman" pitchFamily="18" charset="0"/>
              </a:rPr>
              <a:t>feelings and needs of the other party. </a:t>
            </a:r>
          </a:p>
          <a:p>
            <a:pPr algn="l" rtl="0">
              <a:buNone/>
            </a:pPr>
            <a:r>
              <a:rPr lang="ru-RU" sz="2800" dirty="0">
                <a:latin typeface="Times New Roman" pitchFamily="18" charset="0"/>
                <a:cs typeface="Times New Roman" pitchFamily="18" charset="0"/>
              </a:rPr>
              <a:t>Only </a:t>
            </a:r>
            <a:r>
              <a:rPr lang="en-US" sz="2800" dirty="0">
                <a:latin typeface="Times New Roman" pitchFamily="18" charset="0"/>
                <a:cs typeface="Times New Roman" pitchFamily="18" charset="0"/>
              </a:rPr>
              <a:t>then</a:t>
            </a:r>
            <a:r>
              <a:rPr lang="ru-RU" sz="2800" dirty="0">
                <a:latin typeface="Times New Roman" pitchFamily="18" charset="0"/>
                <a:cs typeface="Times New Roman" pitchFamily="18" charset="0"/>
              </a:rPr>
              <a:t> </a:t>
            </a:r>
            <a:r>
              <a:rPr lang="en-US" sz="2800" dirty="0">
                <a:latin typeface="Times New Roman" pitchFamily="18" charset="0"/>
                <a:cs typeface="Times New Roman" pitchFamily="18" charset="0"/>
              </a:rPr>
              <a:t>marriage</a:t>
            </a:r>
            <a:r>
              <a:rPr lang="ru-RU" sz="2800" dirty="0">
                <a:latin typeface="Times New Roman" pitchFamily="18" charset="0"/>
                <a:cs typeface="Times New Roman" pitchFamily="18" charset="0"/>
              </a:rPr>
              <a:t> can be </a:t>
            </a:r>
          </a:p>
          <a:p>
            <a:pPr algn="l" rtl="0">
              <a:buNone/>
            </a:pPr>
            <a:r>
              <a:rPr lang="ru-RU" sz="2800" dirty="0">
                <a:latin typeface="Times New Roman" pitchFamily="18" charset="0"/>
                <a:cs typeface="Times New Roman" pitchFamily="18" charset="0"/>
              </a:rPr>
              <a:t>happy and constant. Understanding the</a:t>
            </a:r>
            <a:r>
              <a:rPr lang="en-US" sz="2800" dirty="0">
                <a:latin typeface="Times New Roman" pitchFamily="18" charset="0"/>
                <a:cs typeface="Times New Roman" pitchFamily="18" charset="0"/>
              </a:rPr>
              <a:t> other</a:t>
            </a:r>
            <a:r>
              <a:rPr lang="ru-RU" sz="2800" dirty="0">
                <a:latin typeface="Times New Roman" pitchFamily="18" charset="0"/>
                <a:cs typeface="Times New Roman" pitchFamily="18" charset="0"/>
              </a:rPr>
              <a:t>,</a:t>
            </a:r>
          </a:p>
          <a:p>
            <a:pPr algn="l" rtl="0">
              <a:buNone/>
            </a:pPr>
            <a:r>
              <a:rPr lang="ru-RU" sz="2800" dirty="0">
                <a:latin typeface="Times New Roman" pitchFamily="18" charset="0"/>
                <a:cs typeface="Times New Roman" pitchFamily="18" charset="0"/>
              </a:rPr>
              <a:t>co-feeling - requires of us </a:t>
            </a:r>
          </a:p>
          <a:p>
            <a:pPr algn="l" rtl="0">
              <a:buNone/>
            </a:pPr>
            <a:r>
              <a:rPr lang="ru-RU" sz="2800" dirty="0">
                <a:latin typeface="Times New Roman" pitchFamily="18" charset="0"/>
                <a:cs typeface="Times New Roman" pitchFamily="18" charset="0"/>
              </a:rPr>
              <a:t>emotional and spiritual maturity.</a:t>
            </a:r>
          </a:p>
          <a:p>
            <a:pPr algn="l" rtl="0">
              <a:buNone/>
            </a:pPr>
            <a:endParaRPr lang="ru-RU"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p:txBody>
      </p:sp>
      <p:pic>
        <p:nvPicPr>
          <p:cNvPr id="5" name="Immagine 4" descr="foto_famiglia.png"/>
          <p:cNvPicPr>
            <a:picLocks noChangeAspect="1"/>
          </p:cNvPicPr>
          <p:nvPr/>
        </p:nvPicPr>
        <p:blipFill>
          <a:blip r:embed="rId2" cstate="print"/>
          <a:stretch>
            <a:fillRect/>
          </a:stretch>
        </p:blipFill>
        <p:spPr>
          <a:xfrm>
            <a:off x="0" y="2204864"/>
            <a:ext cx="2566264" cy="309634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lnSpcReduction="10000"/>
          </a:bodyPr>
          <a:lstStyle/>
          <a:p>
            <a:pPr algn="l" rtl="0">
              <a:buFont typeface="Wingdings" pitchFamily="2" charset="2"/>
              <a:buChar char="q"/>
            </a:pPr>
            <a:r>
              <a:rPr lang="ru-RU" sz="2800" dirty="0">
                <a:latin typeface="Times New Roman" pitchFamily="18" charset="0"/>
                <a:cs typeface="Times New Roman" pitchFamily="18" charset="0"/>
              </a:rPr>
              <a:t>A measure of authentic love between </a:t>
            </a:r>
          </a:p>
          <a:p>
            <a:pPr algn="l" rtl="0">
              <a:buNone/>
            </a:pPr>
            <a:r>
              <a:rPr lang="en-US" sz="2800" dirty="0">
                <a:latin typeface="Times New Roman" pitchFamily="18" charset="0"/>
                <a:cs typeface="Times New Roman" pitchFamily="18" charset="0"/>
              </a:rPr>
              <a:t>Engaged people</a:t>
            </a:r>
            <a:r>
              <a:rPr lang="ru-RU" sz="2800" dirty="0">
                <a:latin typeface="Times New Roman" pitchFamily="18" charset="0"/>
                <a:cs typeface="Times New Roman" pitchFamily="18" charset="0"/>
              </a:rPr>
              <a:t> are not only </a:t>
            </a:r>
          </a:p>
          <a:p>
            <a:pPr algn="l" rtl="0">
              <a:buNone/>
            </a:pPr>
            <a:r>
              <a:rPr lang="ru-RU" sz="2800" dirty="0">
                <a:latin typeface="Times New Roman" pitchFamily="18" charset="0"/>
                <a:cs typeface="Times New Roman" pitchFamily="18" charset="0"/>
              </a:rPr>
              <a:t>emotional </a:t>
            </a:r>
            <a:r>
              <a:rPr lang="en-US" sz="2800" dirty="0">
                <a:latin typeface="Times New Roman" pitchFamily="18" charset="0"/>
                <a:cs typeface="Times New Roman" pitchFamily="18" charset="0"/>
              </a:rPr>
              <a:t>affection</a:t>
            </a:r>
            <a:r>
              <a:rPr lang="ru-RU" sz="2800" dirty="0">
                <a:latin typeface="Times New Roman" pitchFamily="18" charset="0"/>
                <a:cs typeface="Times New Roman" pitchFamily="18" charset="0"/>
              </a:rPr>
              <a:t> but ability </a:t>
            </a:r>
          </a:p>
          <a:p>
            <a:pPr algn="l" rtl="0">
              <a:buNone/>
            </a:pPr>
            <a:r>
              <a:rPr lang="ru-RU" sz="2800" dirty="0">
                <a:latin typeface="Times New Roman" pitchFamily="18" charset="0"/>
                <a:cs typeface="Times New Roman" pitchFamily="18" charset="0"/>
              </a:rPr>
              <a:t>to "die" for their aspirations, </a:t>
            </a:r>
          </a:p>
          <a:p>
            <a:pPr algn="l" rtl="0">
              <a:buNone/>
            </a:pPr>
            <a:r>
              <a:rPr lang="ru-RU" sz="2800" dirty="0">
                <a:latin typeface="Times New Roman" pitchFamily="18" charset="0"/>
                <a:cs typeface="Times New Roman" pitchFamily="18" charset="0"/>
              </a:rPr>
              <a:t>to live longer for another</a:t>
            </a:r>
          </a:p>
          <a:p>
            <a:pPr algn="l" rtl="0">
              <a:buNone/>
            </a:pPr>
            <a:endParaRPr lang="ru-RU" sz="2800" dirty="0">
              <a:latin typeface="Times New Roman" pitchFamily="18" charset="0"/>
              <a:cs typeface="Times New Roman" pitchFamily="18" charset="0"/>
            </a:endParaRPr>
          </a:p>
          <a:p>
            <a:pPr algn="l" rtl="0">
              <a:buFont typeface="Wingdings" pitchFamily="2" charset="2"/>
              <a:buChar char="q"/>
            </a:pPr>
            <a:r>
              <a:rPr lang="pl-PL" sz="2800" dirty="0">
                <a:latin typeface="Times New Roman" pitchFamily="18" charset="0"/>
                <a:cs typeface="Times New Roman" pitchFamily="18" charset="0"/>
              </a:rPr>
              <a:t>A true stay in God is guaranteed</a:t>
            </a:r>
            <a:endParaRPr lang="uk-UA" sz="2800" dirty="0">
              <a:latin typeface="Times New Roman" pitchFamily="18" charset="0"/>
              <a:cs typeface="Times New Roman" pitchFamily="18" charset="0"/>
            </a:endParaRPr>
          </a:p>
          <a:p>
            <a:pPr algn="l" rtl="0">
              <a:buNone/>
            </a:pPr>
            <a:r>
              <a:rPr lang="en-US" sz="2800" dirty="0">
                <a:latin typeface="Times New Roman" pitchFamily="18" charset="0"/>
                <a:cs typeface="Times New Roman" pitchFamily="18" charset="0"/>
              </a:rPr>
              <a:t>also</a:t>
            </a:r>
            <a:r>
              <a:rPr lang="uk-UA" sz="2800" dirty="0">
                <a:latin typeface="Times New Roman" pitchFamily="18" charset="0"/>
                <a:cs typeface="Times New Roman" pitchFamily="18" charset="0"/>
              </a:rPr>
              <a:t> </a:t>
            </a:r>
            <a:r>
              <a:rPr lang="en-US" sz="2800" dirty="0">
                <a:latin typeface="Times New Roman" pitchFamily="18" charset="0"/>
                <a:cs typeface="Times New Roman" pitchFamily="18" charset="0"/>
              </a:rPr>
              <a:t>true</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being in love.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God himself is the source of authentic love. </a:t>
            </a:r>
            <a:endParaRPr lang="uk-UA" sz="2800" dirty="0">
              <a:latin typeface="Times New Roman" pitchFamily="18" charset="0"/>
              <a:cs typeface="Times New Roman" pitchFamily="18" charset="0"/>
            </a:endParaRPr>
          </a:p>
        </p:txBody>
      </p:sp>
      <p:pic>
        <p:nvPicPr>
          <p:cNvPr id="5" name="Immagine 4" descr="famiglia_mani_preghiera.jpg"/>
          <p:cNvPicPr>
            <a:picLocks noChangeAspect="1"/>
          </p:cNvPicPr>
          <p:nvPr/>
        </p:nvPicPr>
        <p:blipFill>
          <a:blip r:embed="rId2" cstate="print"/>
          <a:stretch>
            <a:fillRect/>
          </a:stretch>
        </p:blipFill>
        <p:spPr>
          <a:xfrm>
            <a:off x="6660232" y="1556792"/>
            <a:ext cx="2146843" cy="3672408"/>
          </a:xfrm>
          <a:prstGeom prst="rect">
            <a:avLst/>
          </a:prstGeom>
          <a:ln>
            <a:noFill/>
          </a:ln>
          <a:effectLst>
            <a:softEdge rad="112500"/>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fontScale="92500" lnSpcReduction="20000"/>
          </a:bodyPr>
          <a:lstStyle/>
          <a:p>
            <a:pPr algn="l" rtl="0">
              <a:buFont typeface="Wingdings" pitchFamily="2" charset="2"/>
              <a:buChar char="q"/>
            </a:pPr>
            <a:r>
              <a:rPr lang="pl-PL" sz="2800" dirty="0">
                <a:latin typeface="Times New Roman" pitchFamily="18" charset="0"/>
                <a:cs typeface="Times New Roman" pitchFamily="18" charset="0"/>
              </a:rPr>
              <a:t>God, who is the source and guarantor of human love,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calls </a:t>
            </a:r>
            <a:r>
              <a:rPr lang="en-US" sz="2800" dirty="0">
                <a:latin typeface="Times New Roman" pitchFamily="18" charset="0"/>
                <a:cs typeface="Times New Roman" pitchFamily="18" charset="0"/>
              </a:rPr>
              <a:t>spouses</a:t>
            </a:r>
            <a:r>
              <a:rPr lang="pl-PL" sz="2800" dirty="0">
                <a:latin typeface="Times New Roman" pitchFamily="18" charset="0"/>
                <a:cs typeface="Times New Roman" pitchFamily="18" charset="0"/>
              </a:rPr>
              <a:t> to come to Him together. </a:t>
            </a: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marL="3048000" indent="-92075" algn="l" rtl="0">
              <a:buFont typeface="Wingdings" pitchFamily="2" charset="2"/>
              <a:buChar char="q"/>
            </a:pPr>
            <a:r>
              <a:rPr lang="pl-PL" sz="2800" dirty="0">
                <a:latin typeface="Times New Roman" pitchFamily="18" charset="0"/>
                <a:cs typeface="Times New Roman" pitchFamily="18" charset="0"/>
              </a:rPr>
              <a:t>According to</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God's intention, marriage </a:t>
            </a:r>
            <a:endParaRPr lang="uk-UA" sz="2800" dirty="0">
              <a:latin typeface="Times New Roman" pitchFamily="18" charset="0"/>
              <a:cs typeface="Times New Roman" pitchFamily="18" charset="0"/>
            </a:endParaRPr>
          </a:p>
          <a:p>
            <a:pPr marL="3048000" indent="-92075" algn="l" rtl="0">
              <a:buNone/>
            </a:pPr>
            <a:r>
              <a:rPr lang="pl-PL" sz="2800" dirty="0">
                <a:latin typeface="Times New Roman" pitchFamily="18" charset="0"/>
                <a:cs typeface="Times New Roman" pitchFamily="18" charset="0"/>
              </a:rPr>
              <a:t>is</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way to God. </a:t>
            </a:r>
            <a:endParaRPr lang="uk-UA" sz="2800" dirty="0">
              <a:latin typeface="Times New Roman" pitchFamily="18" charset="0"/>
              <a:cs typeface="Times New Roman" pitchFamily="18" charset="0"/>
            </a:endParaRPr>
          </a:p>
          <a:p>
            <a:pPr algn="l" rtl="0">
              <a:buFont typeface="Wingdings" pitchFamily="2" charset="2"/>
              <a:buChar char="q"/>
            </a:pPr>
            <a:endParaRPr lang="uk-UA" sz="2800" dirty="0">
              <a:latin typeface="Times New Roman" pitchFamily="18" charset="0"/>
              <a:cs typeface="Times New Roman" pitchFamily="18" charset="0"/>
            </a:endParaRPr>
          </a:p>
          <a:p>
            <a:pPr marL="2955925" indent="92075" algn="l" rtl="0">
              <a:buFont typeface="Wingdings" pitchFamily="2" charset="2"/>
              <a:buChar char="q"/>
            </a:pPr>
            <a:r>
              <a:rPr lang="pl-PL" sz="2800" dirty="0">
                <a:latin typeface="Times New Roman" pitchFamily="18" charset="0"/>
                <a:cs typeface="Times New Roman" pitchFamily="18" charset="0"/>
              </a:rPr>
              <a:t>Going to God and to </a:t>
            </a:r>
            <a:endParaRPr lang="uk-UA" sz="2800" dirty="0">
              <a:latin typeface="Times New Roman" pitchFamily="18" charset="0"/>
              <a:cs typeface="Times New Roman" pitchFamily="18" charset="0"/>
            </a:endParaRPr>
          </a:p>
          <a:p>
            <a:pPr marL="2955925" indent="92075" algn="l" rtl="0">
              <a:buNone/>
            </a:pPr>
            <a:r>
              <a:rPr lang="pl-PL" sz="2800" dirty="0">
                <a:latin typeface="Times New Roman" pitchFamily="18" charset="0"/>
                <a:cs typeface="Times New Roman" pitchFamily="18" charset="0"/>
              </a:rPr>
              <a:t>the fulfillment of His will takes place</a:t>
            </a:r>
            <a:endParaRPr lang="uk-UA" sz="2800" dirty="0">
              <a:latin typeface="Times New Roman" pitchFamily="18" charset="0"/>
              <a:cs typeface="Times New Roman" pitchFamily="18" charset="0"/>
            </a:endParaRPr>
          </a:p>
          <a:p>
            <a:pPr marL="2955925" indent="92075" algn="l" rtl="0">
              <a:buNone/>
            </a:pPr>
            <a:r>
              <a:rPr lang="pl-PL" sz="2800" dirty="0">
                <a:latin typeface="Times New Roman" pitchFamily="18" charset="0"/>
                <a:cs typeface="Times New Roman" pitchFamily="18" charset="0"/>
              </a:rPr>
              <a:t>in a marital relationship thanks </a:t>
            </a:r>
            <a:r>
              <a:rPr lang="en-US" sz="2800" dirty="0">
                <a:latin typeface="Times New Roman" pitchFamily="18" charset="0"/>
                <a:cs typeface="Times New Roman" pitchFamily="18" charset="0"/>
              </a:rPr>
              <a:t>to</a:t>
            </a:r>
            <a:endParaRPr lang="uk-UA" sz="2800" dirty="0">
              <a:latin typeface="Times New Roman" pitchFamily="18" charset="0"/>
              <a:cs typeface="Times New Roman" pitchFamily="18" charset="0"/>
            </a:endParaRPr>
          </a:p>
          <a:p>
            <a:pPr marL="3048000" indent="0" algn="l" rtl="0">
              <a:buNone/>
            </a:pPr>
            <a:r>
              <a:rPr lang="pl-PL" sz="2800" dirty="0">
                <a:latin typeface="Times New Roman" pitchFamily="18" charset="0"/>
                <a:cs typeface="Times New Roman" pitchFamily="18" charset="0"/>
              </a:rPr>
              <a:t>mutual devotion.</a:t>
            </a:r>
            <a:endParaRPr lang="uk-UA" sz="2800" dirty="0">
              <a:latin typeface="Times New Roman" pitchFamily="18" charset="0"/>
              <a:cs typeface="Times New Roman" pitchFamily="18" charset="0"/>
            </a:endParaRPr>
          </a:p>
        </p:txBody>
      </p:sp>
      <p:pic>
        <p:nvPicPr>
          <p:cNvPr id="5" name="Immagine 4" descr="famiglia preghiera color.gif"/>
          <p:cNvPicPr>
            <a:picLocks noChangeAspect="1"/>
          </p:cNvPicPr>
          <p:nvPr/>
        </p:nvPicPr>
        <p:blipFill>
          <a:blip r:embed="rId2" cstate="print"/>
          <a:stretch>
            <a:fillRect/>
          </a:stretch>
        </p:blipFill>
        <p:spPr>
          <a:xfrm>
            <a:off x="251520" y="3140968"/>
            <a:ext cx="3269197"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01752" y="1628800"/>
            <a:ext cx="8503920" cy="4608512"/>
          </a:xfrm>
        </p:spPr>
        <p:txBody>
          <a:bodyPr>
            <a:normAutofit/>
          </a:bodyPr>
          <a:lstStyle/>
          <a:p>
            <a:pPr algn="l" rtl="0">
              <a:buFont typeface="Wingdings" pitchFamily="2" charset="2"/>
              <a:buChar char="q"/>
            </a:pPr>
            <a:r>
              <a:rPr lang="pl-PL" sz="2800" dirty="0">
                <a:latin typeface="Times New Roman" pitchFamily="18" charset="0"/>
                <a:cs typeface="Times New Roman" pitchFamily="18" charset="0"/>
              </a:rPr>
              <a:t>The wife must seek God not only together with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her husband, but also in her husband, and vice versa. </a:t>
            </a: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Font typeface="Wingdings" pitchFamily="2" charset="2"/>
              <a:buChar char="q"/>
            </a:pPr>
            <a:r>
              <a:rPr lang="pl-PL" sz="2800" dirty="0">
                <a:latin typeface="Times New Roman" pitchFamily="18" charset="0"/>
                <a:cs typeface="Times New Roman" pitchFamily="18" charset="0"/>
              </a:rPr>
              <a:t>The truer their love, the fuller and deeper </a:t>
            </a:r>
            <a:r>
              <a:rPr lang="en-US" sz="2800" dirty="0">
                <a:latin typeface="Times New Roman" pitchFamily="18" charset="0"/>
                <a:cs typeface="Times New Roman" pitchFamily="18" charset="0"/>
              </a:rPr>
              <a:t>it leads</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them to the love of God, whom they discover in themselves. </a:t>
            </a:r>
            <a:endParaRPr lang="uk-UA" sz="2800" dirty="0">
              <a:latin typeface="Times New Roman" pitchFamily="18" charset="0"/>
              <a:cs typeface="Times New Roman" pitchFamily="18" charset="0"/>
            </a:endParaRPr>
          </a:p>
        </p:txBody>
      </p:sp>
      <p:pic>
        <p:nvPicPr>
          <p:cNvPr id="5" name="Immagine 4" descr="foto_famiglia.jpg"/>
          <p:cNvPicPr>
            <a:picLocks noChangeAspect="1"/>
          </p:cNvPicPr>
          <p:nvPr/>
        </p:nvPicPr>
        <p:blipFill>
          <a:blip r:embed="rId2" cstate="print"/>
          <a:stretch>
            <a:fillRect/>
          </a:stretch>
        </p:blipFill>
        <p:spPr>
          <a:xfrm>
            <a:off x="2699792" y="2828156"/>
            <a:ext cx="3284220" cy="220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In the first story, on the sixth day, God crowns his creation - he creates a being in his own image, he creates man as a man and a woman</a:t>
            </a:r>
            <a:r>
              <a:rPr lang="en-US" sz="2800" dirty="0"/>
              <a:t>,</a:t>
            </a:r>
            <a:r>
              <a:rPr lang="uk-UA" sz="2800" dirty="0"/>
              <a:t> as unity in diversity, as a community he wants to perfect through deification, to deify to be like the community of God's persons: Father, Son and Holy Spirit. </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01752" y="1527048"/>
            <a:ext cx="8503920" cy="4854280"/>
          </a:xfrm>
        </p:spPr>
        <p:txBody>
          <a:bodyPr>
            <a:normAutofit fontScale="92500" lnSpcReduction="10000"/>
          </a:bodyPr>
          <a:lstStyle/>
          <a:p>
            <a:pPr algn="l" rtl="0"/>
            <a:r>
              <a:rPr lang="pl-PL" b="1" dirty="0">
                <a:solidFill>
                  <a:srgbClr val="00B050"/>
                </a:solidFill>
              </a:rPr>
              <a:t>MARRIAGE AS </a:t>
            </a:r>
            <a:r>
              <a:rPr lang="en-US" b="1" dirty="0">
                <a:solidFill>
                  <a:srgbClr val="00B050"/>
                </a:solidFill>
              </a:rPr>
              <a:t>SACRAMENT</a:t>
            </a:r>
            <a:endParaRPr lang="uk-UA" b="1" dirty="0">
              <a:solidFill>
                <a:srgbClr val="00B050"/>
              </a:solidFill>
            </a:endParaRPr>
          </a:p>
          <a:p>
            <a:pPr algn="l" rtl="0">
              <a:buNone/>
            </a:pPr>
            <a:endParaRPr lang="uk-UA" b="1" dirty="0">
              <a:solidFill>
                <a:srgbClr val="00B050"/>
              </a:solidFill>
            </a:endParaRPr>
          </a:p>
          <a:p>
            <a:pPr algn="l" rtl="0">
              <a:buFont typeface="Wingdings" pitchFamily="2" charset="2"/>
              <a:buChar char="q"/>
            </a:pPr>
            <a:r>
              <a:rPr lang="pl-PL" sz="2800" dirty="0">
                <a:latin typeface="Times New Roman" pitchFamily="18" charset="0"/>
                <a:cs typeface="Times New Roman" pitchFamily="18" charset="0"/>
              </a:rPr>
              <a:t>“Marriage, thanks to which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man and woman create a </a:t>
            </a:r>
            <a:r>
              <a:rPr lang="en-US" sz="2800" dirty="0">
                <a:latin typeface="Times New Roman" pitchFamily="18" charset="0"/>
                <a:cs typeface="Times New Roman" pitchFamily="18" charset="0"/>
              </a:rPr>
              <a:t>unit</a:t>
            </a:r>
            <a:r>
              <a:rPr lang="pl-PL" sz="2800" dirty="0">
                <a:latin typeface="Times New Roman" pitchFamily="18" charset="0"/>
                <a:cs typeface="Times New Roman" pitchFamily="18" charset="0"/>
              </a:rPr>
              <a:t>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for life, aimed at their own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natural </a:t>
            </a:r>
            <a:r>
              <a:rPr lang="en-US" sz="2800" dirty="0">
                <a:latin typeface="Times New Roman" pitchFamily="18" charset="0"/>
                <a:cs typeface="Times New Roman" pitchFamily="18" charset="0"/>
              </a:rPr>
              <a:t>character </a:t>
            </a:r>
            <a:r>
              <a:rPr lang="pl-PL" sz="2800" dirty="0">
                <a:latin typeface="Times New Roman" pitchFamily="18" charset="0"/>
                <a:cs typeface="Times New Roman" pitchFamily="18" charset="0"/>
              </a:rPr>
              <a:t>for good </a:t>
            </a:r>
            <a:r>
              <a:rPr lang="en-US" sz="2800" dirty="0">
                <a:latin typeface="Times New Roman" pitchFamily="18" charset="0"/>
                <a:cs typeface="Times New Roman" pitchFamily="18" charset="0"/>
              </a:rPr>
              <a:t>of the</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spouses and for childbirth and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parenting: this union between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baptized was raised </a:t>
            </a:r>
            <a:r>
              <a:rPr lang="en-US" sz="2800" dirty="0">
                <a:latin typeface="Times New Roman" pitchFamily="18" charset="0"/>
                <a:cs typeface="Times New Roman" pitchFamily="18" charset="0"/>
              </a:rPr>
              <a:t>by</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Christ the Lord to the dignity of the sacrament ” </a:t>
            </a:r>
            <a:endParaRPr lang="uk-UA" sz="2800" dirty="0">
              <a:latin typeface="Times New Roman" pitchFamily="18" charset="0"/>
              <a:cs typeface="Times New Roman" pitchFamily="18" charset="0"/>
            </a:endParaRPr>
          </a:p>
          <a:p>
            <a:pPr algn="l" rtl="0">
              <a:buNone/>
            </a:pPr>
            <a:r>
              <a:rPr lang="pl-PL" sz="2800" i="1" dirty="0">
                <a:latin typeface="Times New Roman" pitchFamily="18" charset="0"/>
                <a:cs typeface="Times New Roman" pitchFamily="18" charset="0"/>
              </a:rPr>
              <a:t>(Code of Canon Law, 1055, 1)</a:t>
            </a:r>
            <a:r>
              <a:rPr lang="pl-PL" sz="2800" dirty="0">
                <a:latin typeface="Times New Roman" pitchFamily="18" charset="0"/>
                <a:cs typeface="Times New Roman" pitchFamily="18" charset="0"/>
              </a:rPr>
              <a:t>. </a:t>
            </a:r>
            <a:endParaRPr lang="uk-UA" sz="2800" dirty="0">
              <a:solidFill>
                <a:srgbClr val="00B050"/>
              </a:solidFill>
              <a:latin typeface="Times New Roman" pitchFamily="18" charset="0"/>
              <a:cs typeface="Times New Roman" pitchFamily="18" charset="0"/>
            </a:endParaRPr>
          </a:p>
        </p:txBody>
      </p:sp>
      <p:pic>
        <p:nvPicPr>
          <p:cNvPr id="5" name="Immagine 4" descr="matrimonio.jpg"/>
          <p:cNvPicPr>
            <a:picLocks noChangeAspect="1"/>
          </p:cNvPicPr>
          <p:nvPr/>
        </p:nvPicPr>
        <p:blipFill>
          <a:blip r:embed="rId2" cstate="print"/>
          <a:stretch>
            <a:fillRect/>
          </a:stretch>
        </p:blipFill>
        <p:spPr>
          <a:xfrm>
            <a:off x="5796136" y="2060848"/>
            <a:ext cx="2735070" cy="331236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buFont typeface="Wingdings" pitchFamily="2" charset="2"/>
              <a:buChar char="q"/>
            </a:pPr>
            <a:r>
              <a:rPr lang="pl-PL" sz="2800" dirty="0">
                <a:latin typeface="Times New Roman" pitchFamily="18" charset="0"/>
                <a:cs typeface="Times New Roman" pitchFamily="18" charset="0"/>
              </a:rPr>
              <a:t>Through the sacrament of marriage, God expresses his own</a:t>
            </a:r>
            <a:r>
              <a:rPr lang="uk-UA" sz="2800" dirty="0">
                <a:latin typeface="Times New Roman" pitchFamily="18" charset="0"/>
                <a:cs typeface="Times New Roman" pitchFamily="18" charset="0"/>
              </a:rPr>
              <a:t> </a:t>
            </a:r>
          </a:p>
          <a:p>
            <a:pPr algn="l" rtl="0">
              <a:buNone/>
            </a:pPr>
            <a:r>
              <a:rPr lang="pl-PL" sz="2800" dirty="0">
                <a:latin typeface="Times New Roman" pitchFamily="18" charset="0"/>
                <a:cs typeface="Times New Roman" pitchFamily="18" charset="0"/>
              </a:rPr>
              <a:t>desire,</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that </a:t>
            </a:r>
            <a:r>
              <a:rPr lang="en-US" sz="2800" dirty="0">
                <a:latin typeface="Times New Roman" pitchFamily="18" charset="0"/>
                <a:cs typeface="Times New Roman" pitchFamily="18" charset="0"/>
              </a:rPr>
              <a:t>spouses</a:t>
            </a:r>
            <a:r>
              <a:rPr lang="pl-PL" sz="2800" dirty="0">
                <a:latin typeface="Times New Roman" pitchFamily="18" charset="0"/>
                <a:cs typeface="Times New Roman" pitchFamily="18" charset="0"/>
              </a:rPr>
              <a:t> united by </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common love,</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went to Him together. </a:t>
            </a: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Font typeface="Wingdings" pitchFamily="2" charset="2"/>
              <a:buChar char="q"/>
            </a:pPr>
            <a:endParaRPr lang="uk-UA" sz="2800" dirty="0">
              <a:latin typeface="Times New Roman" pitchFamily="18" charset="0"/>
              <a:cs typeface="Times New Roman" pitchFamily="18" charset="0"/>
            </a:endParaRPr>
          </a:p>
        </p:txBody>
      </p:sp>
      <p:pic>
        <p:nvPicPr>
          <p:cNvPr id="5" name="Immagine 4" descr="cristo_p-780318.jpg"/>
          <p:cNvPicPr>
            <a:picLocks noChangeAspect="1"/>
          </p:cNvPicPr>
          <p:nvPr/>
        </p:nvPicPr>
        <p:blipFill>
          <a:blip r:embed="rId2" cstate="print"/>
          <a:stretch>
            <a:fillRect/>
          </a:stretch>
        </p:blipFill>
        <p:spPr>
          <a:xfrm>
            <a:off x="5076056" y="2492896"/>
            <a:ext cx="3688824" cy="3759311"/>
          </a:xfrm>
          <a:prstGeom prst="rect">
            <a:avLst/>
          </a:prstGeom>
          <a:ln>
            <a:noFill/>
          </a:ln>
          <a:effectLst>
            <a:softEdge rad="112500"/>
          </a:effectLst>
        </p:spPr>
      </p:pic>
      <p:pic>
        <p:nvPicPr>
          <p:cNvPr id="6" name="Immagine 5" descr="matrimoniocristiano.jpg"/>
          <p:cNvPicPr>
            <a:picLocks noChangeAspect="1"/>
          </p:cNvPicPr>
          <p:nvPr/>
        </p:nvPicPr>
        <p:blipFill>
          <a:blip r:embed="rId3" cstate="print"/>
          <a:stretch>
            <a:fillRect/>
          </a:stretch>
        </p:blipFill>
        <p:spPr>
          <a:xfrm>
            <a:off x="1023070" y="4232148"/>
            <a:ext cx="3022600" cy="1866900"/>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buFont typeface="Wingdings" pitchFamily="2" charset="2"/>
              <a:buChar char="q"/>
            </a:pPr>
            <a:r>
              <a:rPr lang="pl-PL" sz="2800" dirty="0">
                <a:latin typeface="Times New Roman" pitchFamily="18" charset="0"/>
                <a:cs typeface="Times New Roman" pitchFamily="18" charset="0"/>
              </a:rPr>
              <a:t>The husband is given to the wife as</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 friend</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and a helper on the way to God, as well</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and woman</a:t>
            </a:r>
            <a:r>
              <a:rPr lang="en-US" sz="2800" dirty="0">
                <a:latin typeface="Times New Roman" pitchFamily="18" charset="0"/>
                <a:cs typeface="Times New Roman" pitchFamily="18" charset="0"/>
              </a:rPr>
              <a:t> is given to husband</a:t>
            </a:r>
            <a:r>
              <a:rPr lang="pl-PL" sz="2800" dirty="0">
                <a:latin typeface="Times New Roman" pitchFamily="18" charset="0"/>
                <a:cs typeface="Times New Roman" pitchFamily="18" charset="0"/>
              </a:rPr>
              <a:t>. This is a common path to God</a:t>
            </a:r>
            <a:r>
              <a:rPr lang="en-US" sz="2800" dirty="0">
                <a:latin typeface="Times New Roman" pitchFamily="18" charset="0"/>
                <a:cs typeface="Times New Roman" pitchFamily="18" charset="0"/>
              </a:rPr>
              <a:t> </a:t>
            </a:r>
            <a:r>
              <a:rPr lang="pl-PL" sz="2800" dirty="0">
                <a:latin typeface="Times New Roman" pitchFamily="18" charset="0"/>
                <a:cs typeface="Times New Roman" pitchFamily="18" charset="0"/>
              </a:rPr>
              <a:t>should be </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expressed in concrete signs. </a:t>
            </a:r>
            <a:endParaRPr lang="en-US"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Font typeface="Wingdings" pitchFamily="2" charset="2"/>
              <a:buChar char="q"/>
            </a:pPr>
            <a:r>
              <a:rPr lang="pl-PL" sz="2800" dirty="0">
                <a:latin typeface="Times New Roman" pitchFamily="18" charset="0"/>
                <a:cs typeface="Times New Roman" pitchFamily="18" charset="0"/>
              </a:rPr>
              <a:t>One such sign can </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be a common prayer, </a:t>
            </a:r>
            <a:endParaRPr lang="en-US"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full participation in the Eucharist.</a:t>
            </a:r>
            <a:endParaRPr lang="uk-UA" sz="2800" dirty="0"/>
          </a:p>
        </p:txBody>
      </p:sp>
      <p:pic>
        <p:nvPicPr>
          <p:cNvPr id="6" name="Immagine 5" descr="eucaristia.jpg"/>
          <p:cNvPicPr>
            <a:picLocks noChangeAspect="1"/>
          </p:cNvPicPr>
          <p:nvPr/>
        </p:nvPicPr>
        <p:blipFill>
          <a:blip r:embed="rId2" cstate="print"/>
          <a:stretch>
            <a:fillRect/>
          </a:stretch>
        </p:blipFill>
        <p:spPr>
          <a:xfrm>
            <a:off x="5914371" y="3914195"/>
            <a:ext cx="2808312" cy="2243717"/>
          </a:xfrm>
          <a:prstGeom prst="rect">
            <a:avLst/>
          </a:prstGeom>
          <a:ln>
            <a:noFill/>
          </a:ln>
          <a:effectLst>
            <a:outerShdw blurRad="190500" algn="tl" rotWithShape="0">
              <a:srgbClr val="000000">
                <a:alpha val="70000"/>
              </a:srgbClr>
            </a:outerShdw>
          </a:effectLst>
        </p:spPr>
      </p:pic>
      <p:pic>
        <p:nvPicPr>
          <p:cNvPr id="7" name="Immagine 6" descr="Papa-eucaristia.jpg"/>
          <p:cNvPicPr>
            <a:picLocks noChangeAspect="1"/>
          </p:cNvPicPr>
          <p:nvPr/>
        </p:nvPicPr>
        <p:blipFill>
          <a:blip r:embed="rId3" cstate="print"/>
          <a:stretch>
            <a:fillRect/>
          </a:stretch>
        </p:blipFill>
        <p:spPr>
          <a:xfrm>
            <a:off x="7092280" y="1628800"/>
            <a:ext cx="1630403"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marL="2697163" indent="-274638" algn="l" rtl="0">
              <a:buFont typeface="Wingdings" pitchFamily="2" charset="2"/>
              <a:buChar char="q"/>
            </a:pPr>
            <a:endParaRPr lang="uk-UA" sz="900" dirty="0">
              <a:latin typeface="Times New Roman" pitchFamily="18" charset="0"/>
              <a:cs typeface="Times New Roman" pitchFamily="18" charset="0"/>
            </a:endParaRPr>
          </a:p>
          <a:p>
            <a:pPr marL="2697163" indent="-274638" algn="l" rtl="0">
              <a:buFont typeface="Wingdings" pitchFamily="2" charset="2"/>
              <a:buChar char="q"/>
            </a:pPr>
            <a:r>
              <a:rPr lang="pl-PL" sz="2800" dirty="0">
                <a:latin typeface="Times New Roman" pitchFamily="18" charset="0"/>
                <a:cs typeface="Times New Roman" pitchFamily="18" charset="0"/>
              </a:rPr>
              <a:t>If it is natural for </a:t>
            </a:r>
            <a:r>
              <a:rPr lang="en-US" sz="2800" dirty="0">
                <a:latin typeface="Times New Roman" pitchFamily="18" charset="0"/>
                <a:cs typeface="Times New Roman" pitchFamily="18" charset="0"/>
              </a:rPr>
              <a:t>spouses</a:t>
            </a:r>
            <a:r>
              <a:rPr lang="pl-PL" sz="2800" dirty="0">
                <a:latin typeface="Times New Roman" pitchFamily="18" charset="0"/>
                <a:cs typeface="Times New Roman" pitchFamily="18" charset="0"/>
              </a:rPr>
              <a:t> to experience certain events together, rejoice together, grieve, suffer together, then why can't they also pray together? </a:t>
            </a:r>
            <a:endParaRPr lang="uk-UA" sz="2800" dirty="0">
              <a:latin typeface="Times New Roman" pitchFamily="18" charset="0"/>
              <a:cs typeface="Times New Roman" pitchFamily="18" charset="0"/>
            </a:endParaRPr>
          </a:p>
          <a:p>
            <a:pPr marL="2697163" indent="-274638" algn="l" rtl="0">
              <a:buFont typeface="Wingdings" pitchFamily="2" charset="2"/>
              <a:buChar char="q"/>
            </a:pPr>
            <a:r>
              <a:rPr lang="pl-PL" sz="2800" dirty="0">
                <a:latin typeface="Times New Roman" pitchFamily="18" charset="0"/>
                <a:cs typeface="Times New Roman" pitchFamily="18" charset="0"/>
              </a:rPr>
              <a:t>Praying together can unite them more than anything else; can also clean th</a:t>
            </a:r>
            <a:r>
              <a:rPr lang="en-US" sz="2800" dirty="0" err="1">
                <a:latin typeface="Times New Roman" pitchFamily="18" charset="0"/>
                <a:cs typeface="Times New Roman" pitchFamily="18" charset="0"/>
              </a:rPr>
              <a:t>em</a:t>
            </a:r>
            <a:r>
              <a:rPr lang="uk-UA" sz="2800" dirty="0">
                <a:latin typeface="Times New Roman" pitchFamily="18" charset="0"/>
                <a:cs typeface="Times New Roman" pitchFamily="18" charset="0"/>
              </a:rPr>
              <a:t> </a:t>
            </a:r>
            <a:r>
              <a:rPr lang="pl-PL" sz="2800" dirty="0">
                <a:latin typeface="Times New Roman" pitchFamily="18" charset="0"/>
                <a:cs typeface="Times New Roman" pitchFamily="18" charset="0"/>
              </a:rPr>
              <a:t>to allow for forgiveness.</a:t>
            </a:r>
            <a:endParaRPr lang="uk-UA" sz="2800" dirty="0">
              <a:latin typeface="Times New Roman" pitchFamily="18" charset="0"/>
              <a:cs typeface="Times New Roman" pitchFamily="18" charset="0"/>
            </a:endParaRPr>
          </a:p>
        </p:txBody>
      </p:sp>
      <p:pic>
        <p:nvPicPr>
          <p:cNvPr id="5" name="Immagine 4" descr="scheda_immagine_id111.jpg"/>
          <p:cNvPicPr>
            <a:picLocks noChangeAspect="1"/>
          </p:cNvPicPr>
          <p:nvPr/>
        </p:nvPicPr>
        <p:blipFill>
          <a:blip r:embed="rId2" cstate="print"/>
          <a:stretch>
            <a:fillRect/>
          </a:stretch>
        </p:blipFill>
        <p:spPr>
          <a:xfrm>
            <a:off x="539552" y="2132856"/>
            <a:ext cx="2240879" cy="322193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buFont typeface="Wingdings" pitchFamily="2" charset="2"/>
              <a:buChar char="q"/>
            </a:pPr>
            <a:endParaRPr lang="uk-UA" sz="2800" dirty="0">
              <a:latin typeface="Times New Roman" pitchFamily="18" charset="0"/>
              <a:cs typeface="Times New Roman" pitchFamily="18" charset="0"/>
            </a:endParaRPr>
          </a:p>
          <a:p>
            <a:pPr algn="l" rtl="0">
              <a:buFont typeface="Wingdings" pitchFamily="2" charset="2"/>
              <a:buChar char="q"/>
            </a:pPr>
            <a:r>
              <a:rPr lang="pl-PL" sz="2800" dirty="0">
                <a:latin typeface="Times New Roman" pitchFamily="18" charset="0"/>
                <a:cs typeface="Times New Roman" pitchFamily="18" charset="0"/>
              </a:rPr>
              <a:t>Misunderstandings, conflicts, inconsistencies of opinion - </a:t>
            </a:r>
            <a:r>
              <a:rPr lang="en-US" sz="2800" dirty="0">
                <a:latin typeface="Times New Roman" pitchFamily="18" charset="0"/>
                <a:cs typeface="Times New Roman" pitchFamily="18" charset="0"/>
              </a:rPr>
              <a:t> </a:t>
            </a:r>
            <a:r>
              <a:rPr lang="pl-PL" sz="2800" dirty="0">
                <a:latin typeface="Times New Roman" pitchFamily="18" charset="0"/>
                <a:cs typeface="Times New Roman" pitchFamily="18" charset="0"/>
              </a:rPr>
              <a:t>it is the "daily bread" of the most successful couples.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Prayer is then an invitation to unity, forgiveness and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consent</a:t>
            </a:r>
            <a:endParaRPr lang="uk-UA" sz="2800" dirty="0">
              <a:latin typeface="Times New Roman" pitchFamily="18" charset="0"/>
              <a:cs typeface="Times New Roman" pitchFamily="18" charset="0"/>
            </a:endParaRPr>
          </a:p>
        </p:txBody>
      </p:sp>
      <p:pic>
        <p:nvPicPr>
          <p:cNvPr id="5" name="Immagine 4" descr="bns-1286aa_c2896.jpg"/>
          <p:cNvPicPr>
            <a:picLocks noChangeAspect="1"/>
          </p:cNvPicPr>
          <p:nvPr/>
        </p:nvPicPr>
        <p:blipFill>
          <a:blip r:embed="rId2" cstate="print"/>
          <a:stretch>
            <a:fillRect/>
          </a:stretch>
        </p:blipFill>
        <p:spPr>
          <a:xfrm>
            <a:off x="467544" y="4509120"/>
            <a:ext cx="2547410" cy="1693158"/>
          </a:xfrm>
          <a:prstGeom prst="rect">
            <a:avLst/>
          </a:prstGeom>
        </p:spPr>
      </p:pic>
      <p:pic>
        <p:nvPicPr>
          <p:cNvPr id="6" name="Immagine 5" descr="ges_e_gli_sposi.jpg"/>
          <p:cNvPicPr>
            <a:picLocks noChangeAspect="1"/>
          </p:cNvPicPr>
          <p:nvPr/>
        </p:nvPicPr>
        <p:blipFill>
          <a:blip r:embed="rId3" cstate="print"/>
          <a:stretch>
            <a:fillRect/>
          </a:stretch>
        </p:blipFill>
        <p:spPr>
          <a:xfrm>
            <a:off x="3648728" y="4222530"/>
            <a:ext cx="2502024" cy="1876518"/>
          </a:xfrm>
          <a:prstGeom prst="rect">
            <a:avLst/>
          </a:prstGeom>
        </p:spPr>
      </p:pic>
      <p:pic>
        <p:nvPicPr>
          <p:cNvPr id="7" name="Immagine 6" descr="in preghiera 1.jpg"/>
          <p:cNvPicPr>
            <a:picLocks noChangeAspect="1"/>
          </p:cNvPicPr>
          <p:nvPr/>
        </p:nvPicPr>
        <p:blipFill>
          <a:blip r:embed="rId4" cstate="print"/>
          <a:stretch>
            <a:fillRect/>
          </a:stretch>
        </p:blipFill>
        <p:spPr>
          <a:xfrm>
            <a:off x="6876256" y="3933056"/>
            <a:ext cx="1838502" cy="230425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r>
              <a:rPr lang="pl-PL" sz="2800" b="1" dirty="0">
                <a:solidFill>
                  <a:srgbClr val="00B050"/>
                </a:solidFill>
              </a:rPr>
              <a:t>PARTICIPATION </a:t>
            </a:r>
            <a:r>
              <a:rPr lang="uk-UA" sz="2800" b="1" dirty="0">
                <a:solidFill>
                  <a:srgbClr val="00B050"/>
                </a:solidFill>
              </a:rPr>
              <a:t>MARRIED COUPLE </a:t>
            </a:r>
            <a:r>
              <a:rPr lang="pl-PL" sz="2800" b="1" dirty="0">
                <a:solidFill>
                  <a:srgbClr val="00B050"/>
                </a:solidFill>
              </a:rPr>
              <a:t>IN THE MYSTERIES</a:t>
            </a:r>
            <a:r>
              <a:rPr lang="uk-UA" sz="2800" b="1" dirty="0">
                <a:solidFill>
                  <a:srgbClr val="00B050"/>
                </a:solidFill>
              </a:rPr>
              <a:t> </a:t>
            </a:r>
            <a:r>
              <a:rPr lang="pl-PL" sz="2800" b="1" dirty="0">
                <a:solidFill>
                  <a:srgbClr val="00B050"/>
                </a:solidFill>
              </a:rPr>
              <a:t>Of the Eucharist</a:t>
            </a:r>
            <a:r>
              <a:rPr lang="uk-UA" sz="2800" b="1" dirty="0">
                <a:solidFill>
                  <a:srgbClr val="00B050"/>
                </a:solidFill>
              </a:rPr>
              <a:t> AND </a:t>
            </a:r>
            <a:r>
              <a:rPr lang="en-US" sz="2800" b="1" dirty="0">
                <a:solidFill>
                  <a:srgbClr val="00B050"/>
                </a:solidFill>
              </a:rPr>
              <a:t>CONFESSION</a:t>
            </a:r>
            <a:endParaRPr lang="uk-UA" sz="2800" b="1" dirty="0">
              <a:solidFill>
                <a:srgbClr val="00B050"/>
              </a:solidFill>
            </a:endParaRPr>
          </a:p>
          <a:p>
            <a:pPr algn="l" rtl="0">
              <a:buNone/>
            </a:pPr>
            <a:endParaRPr lang="uk-UA" sz="2800" b="1" dirty="0">
              <a:solidFill>
                <a:srgbClr val="00B050"/>
              </a:solidFill>
            </a:endParaRPr>
          </a:p>
        </p:txBody>
      </p:sp>
      <p:pic>
        <p:nvPicPr>
          <p:cNvPr id="5" name="Immagine 4" descr="renovando-el-sacramento-del-matrimonio-de-serafin-y-leonila-en-sus-bodas-de-oro.jpg"/>
          <p:cNvPicPr>
            <a:picLocks noChangeAspect="1"/>
          </p:cNvPicPr>
          <p:nvPr/>
        </p:nvPicPr>
        <p:blipFill>
          <a:blip r:embed="rId2" cstate="print"/>
          <a:stretch>
            <a:fillRect/>
          </a:stretch>
        </p:blipFill>
        <p:spPr>
          <a:xfrm>
            <a:off x="539552" y="3429000"/>
            <a:ext cx="2976331" cy="2232248"/>
          </a:xfrm>
          <a:prstGeom prst="rect">
            <a:avLst/>
          </a:prstGeom>
          <a:ln>
            <a:noFill/>
          </a:ln>
          <a:effectLst>
            <a:softEdge rad="112500"/>
          </a:effectLst>
        </p:spPr>
      </p:pic>
      <p:pic>
        <p:nvPicPr>
          <p:cNvPr id="6" name="Immagine 5" descr="confessione1art.jpg"/>
          <p:cNvPicPr>
            <a:picLocks noChangeAspect="1"/>
          </p:cNvPicPr>
          <p:nvPr/>
        </p:nvPicPr>
        <p:blipFill>
          <a:blip r:embed="rId3" cstate="print"/>
          <a:stretch>
            <a:fillRect/>
          </a:stretch>
        </p:blipFill>
        <p:spPr>
          <a:xfrm>
            <a:off x="6084168" y="2348880"/>
            <a:ext cx="2618515" cy="3024336"/>
          </a:xfrm>
          <a:prstGeom prst="rect">
            <a:avLst/>
          </a:prstGeom>
          <a:ln>
            <a:noFill/>
          </a:ln>
          <a:effectLst>
            <a:softEdge rad="112500"/>
          </a:effectLst>
        </p:spPr>
      </p:pic>
      <p:pic>
        <p:nvPicPr>
          <p:cNvPr id="7" name="Immagine 6" descr="Gesù_Misericordioso_edited.jpg"/>
          <p:cNvPicPr>
            <a:picLocks noChangeAspect="1"/>
          </p:cNvPicPr>
          <p:nvPr/>
        </p:nvPicPr>
        <p:blipFill>
          <a:blip r:embed="rId4" cstate="print"/>
          <a:stretch>
            <a:fillRect/>
          </a:stretch>
        </p:blipFill>
        <p:spPr>
          <a:xfrm>
            <a:off x="4067944" y="2708920"/>
            <a:ext cx="1416577" cy="2294053"/>
          </a:xfrm>
          <a:prstGeom prst="ellipse">
            <a:avLst/>
          </a:prstGeom>
          <a:ln>
            <a:noFill/>
          </a:ln>
          <a:effectLst>
            <a:softEdge rad="112500"/>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lnSpcReduction="10000"/>
          </a:bodyPr>
          <a:lstStyle/>
          <a:p>
            <a:pPr algn="l" rtl="0">
              <a:buFont typeface="Wingdings" pitchFamily="2" charset="2"/>
              <a:buChar char="q"/>
            </a:pPr>
            <a:r>
              <a:rPr lang="pl-PL" sz="2800" dirty="0">
                <a:latin typeface="Times New Roman" pitchFamily="18" charset="0"/>
                <a:cs typeface="Times New Roman" pitchFamily="18" charset="0"/>
              </a:rPr>
              <a:t>“To heal the wounds of sin,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man and woman need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help </a:t>
            </a:r>
            <a:r>
              <a:rPr lang="en-US" sz="2800" dirty="0">
                <a:latin typeface="Times New Roman" pitchFamily="18" charset="0"/>
                <a:cs typeface="Times New Roman" pitchFamily="18" charset="0"/>
              </a:rPr>
              <a:t>of</a:t>
            </a:r>
            <a:r>
              <a:rPr lang="pl-PL" sz="2800" dirty="0">
                <a:latin typeface="Times New Roman" pitchFamily="18" charset="0"/>
                <a:cs typeface="Times New Roman" pitchFamily="18" charset="0"/>
              </a:rPr>
              <a:t> grace in which God</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in his infinite mercy</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he never refused them.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Without this help, a man and a woman can not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achieve the unity of their lives, </a:t>
            </a:r>
            <a:endParaRPr lang="uk-UA" sz="2800" dirty="0">
              <a:latin typeface="Times New Roman" pitchFamily="18" charset="0"/>
              <a:cs typeface="Times New Roman" pitchFamily="18" charset="0"/>
            </a:endParaRPr>
          </a:p>
          <a:p>
            <a:pPr algn="l" rtl="0">
              <a:buNone/>
            </a:pPr>
            <a:r>
              <a:rPr lang="pl-PL" sz="2800" dirty="0">
                <a:latin typeface="Times New Roman" pitchFamily="18" charset="0"/>
                <a:cs typeface="Times New Roman" pitchFamily="18" charset="0"/>
              </a:rPr>
              <a:t>for which God created them "in the beginning"</a:t>
            </a:r>
            <a:r>
              <a:rPr lang="uk-UA" sz="2800" dirty="0">
                <a:latin typeface="Times New Roman" pitchFamily="18" charset="0"/>
                <a:cs typeface="Times New Roman" pitchFamily="18" charset="0"/>
              </a:rPr>
              <a:t>.</a:t>
            </a:r>
            <a:r>
              <a:rPr lang="pl-PL" sz="2800" dirty="0">
                <a:latin typeface="Times New Roman" pitchFamily="18" charset="0"/>
                <a:cs typeface="Times New Roman" pitchFamily="18" charset="0"/>
              </a:rPr>
              <a:t> </a:t>
            </a:r>
            <a:endParaRPr lang="uk-UA" sz="2800" dirty="0">
              <a:latin typeface="Times New Roman" pitchFamily="18" charset="0"/>
              <a:cs typeface="Times New Roman" pitchFamily="18" charset="0"/>
            </a:endParaRPr>
          </a:p>
          <a:p>
            <a:pPr algn="l" rtl="0">
              <a:buNone/>
            </a:pPr>
            <a:r>
              <a:rPr lang="pl-PL" sz="2800" i="1" dirty="0">
                <a:latin typeface="Times New Roman" pitchFamily="18" charset="0"/>
                <a:cs typeface="Times New Roman" pitchFamily="18" charset="0"/>
              </a:rPr>
              <a:t>(CCC 1608)</a:t>
            </a:r>
            <a:endParaRPr lang="uk-UA" sz="2800" i="1"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p:txBody>
      </p:sp>
      <p:pic>
        <p:nvPicPr>
          <p:cNvPr id="5" name="Immagine 4" descr="sacro cuore 2.jpg"/>
          <p:cNvPicPr>
            <a:picLocks noChangeAspect="1"/>
          </p:cNvPicPr>
          <p:nvPr/>
        </p:nvPicPr>
        <p:blipFill>
          <a:blip r:embed="rId2" cstate="print"/>
          <a:stretch>
            <a:fillRect/>
          </a:stretch>
        </p:blipFill>
        <p:spPr>
          <a:xfrm>
            <a:off x="5436096" y="1628800"/>
            <a:ext cx="3356945" cy="2376264"/>
          </a:xfrm>
          <a:prstGeom prst="ellipse">
            <a:avLst/>
          </a:prstGeom>
          <a:ln>
            <a:noFill/>
          </a:ln>
          <a:effectLst>
            <a:softEdge rad="112500"/>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95536" y="1484784"/>
            <a:ext cx="8503920" cy="4752528"/>
          </a:xfrm>
        </p:spPr>
        <p:txBody>
          <a:bodyPr>
            <a:normAutofit fontScale="85000" lnSpcReduction="10000"/>
          </a:bodyPr>
          <a:lstStyle/>
          <a:p>
            <a:pPr algn="l" rtl="0"/>
            <a:r>
              <a:rPr lang="uk-UA" b="1" dirty="0">
                <a:solidFill>
                  <a:srgbClr val="00B050"/>
                </a:solidFill>
              </a:rPr>
              <a:t>CHILDBIRTH</a:t>
            </a:r>
          </a:p>
          <a:p>
            <a:pPr algn="l" rtl="0">
              <a:buNone/>
            </a:pPr>
            <a:endParaRPr lang="uk-UA" b="1" dirty="0">
              <a:solidFill>
                <a:srgbClr val="00B050"/>
              </a:solidFill>
            </a:endParaRPr>
          </a:p>
          <a:p>
            <a:pPr algn="l" rtl="0">
              <a:buFont typeface="Wingdings" pitchFamily="2" charset="2"/>
              <a:buChar char="q"/>
            </a:pPr>
            <a:r>
              <a:rPr lang="uk-UA" sz="3000" dirty="0">
                <a:latin typeface="Times New Roman" pitchFamily="18" charset="0"/>
                <a:cs typeface="Times New Roman" pitchFamily="18" charset="0"/>
              </a:rPr>
              <a:t>Marriage is a community of man and woman,</a:t>
            </a:r>
          </a:p>
          <a:p>
            <a:pPr algn="l" rtl="0">
              <a:buNone/>
            </a:pPr>
            <a:r>
              <a:rPr lang="uk-UA" sz="3000" dirty="0">
                <a:latin typeface="Times New Roman" pitchFamily="18" charset="0"/>
                <a:cs typeface="Times New Roman" pitchFamily="18" charset="0"/>
              </a:rPr>
              <a:t>in which there is a complementarity, </a:t>
            </a:r>
          </a:p>
          <a:p>
            <a:pPr algn="l" rtl="0">
              <a:buNone/>
            </a:pPr>
            <a:r>
              <a:rPr lang="uk-UA" sz="3000" dirty="0">
                <a:latin typeface="Times New Roman" pitchFamily="18" charset="0"/>
                <a:cs typeface="Times New Roman" pitchFamily="18" charset="0"/>
              </a:rPr>
              <a:t>giving oneself and accepting the gift of another.</a:t>
            </a:r>
          </a:p>
          <a:p>
            <a:pPr algn="l" rtl="0">
              <a:buNone/>
            </a:pPr>
            <a:endParaRPr lang="uk-UA" sz="3000" dirty="0">
              <a:latin typeface="Times New Roman" pitchFamily="18" charset="0"/>
              <a:cs typeface="Times New Roman" pitchFamily="18" charset="0"/>
            </a:endParaRPr>
          </a:p>
          <a:p>
            <a:pPr marL="1616075" indent="0" algn="l" rtl="0">
              <a:buFont typeface="Wingdings" pitchFamily="2" charset="2"/>
              <a:buChar char="q"/>
            </a:pPr>
            <a:r>
              <a:rPr lang="uk-UA" sz="3000" dirty="0">
                <a:latin typeface="Times New Roman" pitchFamily="18" charset="0"/>
                <a:cs typeface="Times New Roman" pitchFamily="18" charset="0"/>
              </a:rPr>
              <a:t>Physical unity is important </a:t>
            </a:r>
          </a:p>
          <a:p>
            <a:pPr marL="1706563" indent="0" algn="l" rtl="0">
              <a:buNone/>
            </a:pPr>
            <a:r>
              <a:rPr lang="uk-UA" sz="3000" dirty="0">
                <a:latin typeface="Times New Roman" pitchFamily="18" charset="0"/>
                <a:cs typeface="Times New Roman" pitchFamily="18" charset="0"/>
              </a:rPr>
              <a:t>component of the marital community. Thanks to</a:t>
            </a:r>
          </a:p>
          <a:p>
            <a:pPr marL="1706563" indent="0" algn="l" rtl="0">
              <a:buNone/>
            </a:pPr>
            <a:r>
              <a:rPr lang="uk-UA" sz="3000" dirty="0">
                <a:latin typeface="Times New Roman" pitchFamily="18" charset="0"/>
                <a:cs typeface="Times New Roman" pitchFamily="18" charset="0"/>
              </a:rPr>
              <a:t>this addition </a:t>
            </a:r>
            <a:r>
              <a:rPr lang="en-US" sz="3000" dirty="0">
                <a:latin typeface="Times New Roman" pitchFamily="18" charset="0"/>
                <a:cs typeface="Times New Roman" pitchFamily="18" charset="0"/>
              </a:rPr>
              <a:t>spouses</a:t>
            </a:r>
            <a:r>
              <a:rPr lang="uk-UA" sz="3000" dirty="0">
                <a:latin typeface="Times New Roman" pitchFamily="18" charset="0"/>
                <a:cs typeface="Times New Roman" pitchFamily="18" charset="0"/>
              </a:rPr>
              <a:t> are involved in </a:t>
            </a:r>
          </a:p>
          <a:p>
            <a:pPr marL="1706563" indent="0" algn="l" rtl="0">
              <a:buNone/>
            </a:pPr>
            <a:r>
              <a:rPr lang="uk-UA" sz="3000" dirty="0">
                <a:latin typeface="Times New Roman" pitchFamily="18" charset="0"/>
                <a:cs typeface="Times New Roman" pitchFamily="18" charset="0"/>
              </a:rPr>
              <a:t>God's work of creation through birth and </a:t>
            </a:r>
          </a:p>
          <a:p>
            <a:pPr marL="1706563" indent="0" algn="l" rtl="0">
              <a:buNone/>
            </a:pPr>
            <a:r>
              <a:rPr lang="uk-UA" sz="3000" dirty="0">
                <a:latin typeface="Times New Roman" pitchFamily="18" charset="0"/>
                <a:cs typeface="Times New Roman" pitchFamily="18" charset="0"/>
              </a:rPr>
              <a:t>rearing offspring.</a:t>
            </a:r>
          </a:p>
        </p:txBody>
      </p:sp>
      <p:pic>
        <p:nvPicPr>
          <p:cNvPr id="5" name="Immagine 4" descr="fidanzati_20502.jpg"/>
          <p:cNvPicPr>
            <a:picLocks noChangeAspect="1"/>
          </p:cNvPicPr>
          <p:nvPr/>
        </p:nvPicPr>
        <p:blipFill>
          <a:blip r:embed="rId2" cstate="print"/>
          <a:stretch>
            <a:fillRect/>
          </a:stretch>
        </p:blipFill>
        <p:spPr>
          <a:xfrm>
            <a:off x="7092280" y="1484784"/>
            <a:ext cx="1814602" cy="2448272"/>
          </a:xfrm>
          <a:prstGeom prst="rect">
            <a:avLst/>
          </a:prstGeom>
          <a:ln>
            <a:noFill/>
          </a:ln>
          <a:effectLst>
            <a:softEdge rad="112500"/>
          </a:effectLst>
        </p:spPr>
      </p:pic>
      <p:pic>
        <p:nvPicPr>
          <p:cNvPr id="6" name="Immagine 5" descr="famiglia-300x298.jpg"/>
          <p:cNvPicPr>
            <a:picLocks noChangeAspect="1"/>
          </p:cNvPicPr>
          <p:nvPr/>
        </p:nvPicPr>
        <p:blipFill>
          <a:blip r:embed="rId3" cstate="print"/>
          <a:stretch>
            <a:fillRect/>
          </a:stretch>
        </p:blipFill>
        <p:spPr>
          <a:xfrm>
            <a:off x="323528" y="4149080"/>
            <a:ext cx="1728192" cy="1855460"/>
          </a:xfrm>
          <a:prstGeom prst="rect">
            <a:avLst/>
          </a:prstGeom>
          <a:ln>
            <a:noFill/>
          </a:ln>
          <a:effectLst>
            <a:softEdge rad="112500"/>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lnSpcReduction="10000"/>
          </a:bodyPr>
          <a:lstStyle/>
          <a:p>
            <a:pPr marL="2149475" indent="0" algn="l" rtl="0">
              <a:buFont typeface="Wingdings" pitchFamily="2" charset="2"/>
              <a:buChar char="q"/>
            </a:pPr>
            <a:r>
              <a:rPr lang="uk-UA" sz="2800" dirty="0">
                <a:latin typeface="Times New Roman" pitchFamily="18" charset="0"/>
                <a:cs typeface="Times New Roman" pitchFamily="18" charset="0"/>
              </a:rPr>
              <a:t>Marriage is established by God, not man, and therefore marriage </a:t>
            </a:r>
            <a:r>
              <a:rPr lang="en-US" sz="2800" dirty="0">
                <a:latin typeface="Times New Roman" pitchFamily="18" charset="0"/>
                <a:cs typeface="Times New Roman" pitchFamily="18" charset="0"/>
              </a:rPr>
              <a:t>has </a:t>
            </a:r>
            <a:r>
              <a:rPr lang="uk-UA" sz="2800" i="1" dirty="0">
                <a:latin typeface="Times New Roman" pitchFamily="18" charset="0"/>
                <a:cs typeface="Times New Roman" pitchFamily="18" charset="0"/>
              </a:rPr>
              <a:t>sacred character</a:t>
            </a:r>
            <a:r>
              <a:rPr lang="uk-UA" sz="2800" dirty="0">
                <a:latin typeface="Times New Roman" pitchFamily="18" charset="0"/>
                <a:cs typeface="Times New Roman" pitchFamily="18" charset="0"/>
              </a:rPr>
              <a:t>. </a:t>
            </a: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Font typeface="Wingdings" pitchFamily="2" charset="2"/>
              <a:buChar char="q"/>
            </a:pPr>
            <a:r>
              <a:rPr lang="en-US" sz="2800" dirty="0">
                <a:latin typeface="Times New Roman" pitchFamily="18" charset="0"/>
                <a:cs typeface="Times New Roman" pitchFamily="18" charset="0"/>
              </a:rPr>
              <a:t>The souses have</a:t>
            </a:r>
            <a:r>
              <a:rPr lang="uk-UA" sz="2800" dirty="0">
                <a:latin typeface="Times New Roman" pitchFamily="18" charset="0"/>
                <a:cs typeface="Times New Roman" pitchFamily="18" charset="0"/>
              </a:rPr>
              <a:t> in front of the </a:t>
            </a:r>
            <a:r>
              <a:rPr lang="en-US" sz="2800" dirty="0">
                <a:latin typeface="Times New Roman" pitchFamily="18" charset="0"/>
                <a:cs typeface="Times New Roman" pitchFamily="18" charset="0"/>
              </a:rPr>
              <a:t>them</a:t>
            </a:r>
            <a:r>
              <a:rPr lang="uk-UA" sz="2800" dirty="0">
                <a:latin typeface="Times New Roman" pitchFamily="18" charset="0"/>
                <a:cs typeface="Times New Roman" pitchFamily="18" charset="0"/>
              </a:rPr>
              <a:t> </a:t>
            </a:r>
            <a:r>
              <a:rPr lang="uk-UA" sz="2800" i="1" dirty="0">
                <a:latin typeface="Times New Roman" pitchFamily="18" charset="0"/>
                <a:cs typeface="Times New Roman" pitchFamily="18" charset="0"/>
              </a:rPr>
              <a:t>two tasks</a:t>
            </a:r>
            <a:r>
              <a:rPr lang="uk-UA" sz="2800" dirty="0">
                <a:latin typeface="Times New Roman" pitchFamily="18" charset="0"/>
                <a:cs typeface="Times New Roman" pitchFamily="18" charset="0"/>
              </a:rPr>
              <a:t>,</a:t>
            </a:r>
            <a:r>
              <a:rPr lang="en-US" sz="2800" dirty="0">
                <a:latin typeface="Times New Roman" pitchFamily="18" charset="0"/>
                <a:cs typeface="Times New Roman" pitchFamily="18" charset="0"/>
              </a:rPr>
              <a:t>which are </a:t>
            </a:r>
            <a:r>
              <a:rPr lang="uk-UA" sz="2800" dirty="0">
                <a:latin typeface="Times New Roman" pitchFamily="18" charset="0"/>
                <a:cs typeface="Times New Roman" pitchFamily="18" charset="0"/>
              </a:rPr>
              <a:t>performed </a:t>
            </a:r>
            <a:r>
              <a:rPr lang="en-US" sz="2800" dirty="0">
                <a:latin typeface="Times New Roman" pitchFamily="18" charset="0"/>
                <a:cs typeface="Times New Roman" pitchFamily="18" charset="0"/>
              </a:rPr>
              <a:t>were </a:t>
            </a:r>
            <a:r>
              <a:rPr lang="uk-UA" sz="2800" dirty="0">
                <a:latin typeface="Times New Roman" pitchFamily="18" charset="0"/>
                <a:cs typeface="Times New Roman" pitchFamily="18" charset="0"/>
              </a:rPr>
              <a:t>sexuality plays an irreplaceable role: </a:t>
            </a:r>
          </a:p>
          <a:p>
            <a:pPr marL="715963" indent="182563" algn="l" rtl="0">
              <a:buFont typeface="Wingdings" pitchFamily="2" charset="2"/>
              <a:buChar char="§"/>
            </a:pPr>
            <a:r>
              <a:rPr lang="uk-UA" sz="2800" dirty="0">
                <a:latin typeface="Times New Roman" pitchFamily="18" charset="0"/>
                <a:cs typeface="Times New Roman" pitchFamily="18" charset="0"/>
              </a:rPr>
              <a:t> Growth in love</a:t>
            </a:r>
          </a:p>
          <a:p>
            <a:pPr marL="715963" indent="182563" algn="l" rtl="0">
              <a:buFont typeface="Wingdings" pitchFamily="2" charset="2"/>
              <a:buChar char="§"/>
            </a:pPr>
            <a:r>
              <a:rPr lang="uk-UA" sz="2800" dirty="0">
                <a:latin typeface="Times New Roman" pitchFamily="18" charset="0"/>
                <a:cs typeface="Times New Roman" pitchFamily="18" charset="0"/>
              </a:rPr>
              <a:t>Adoption (birth) of children</a:t>
            </a:r>
          </a:p>
        </p:txBody>
      </p:sp>
      <p:pic>
        <p:nvPicPr>
          <p:cNvPr id="5" name="Immagine 4" descr="matrimonio.jpg"/>
          <p:cNvPicPr>
            <a:picLocks noChangeAspect="1"/>
          </p:cNvPicPr>
          <p:nvPr/>
        </p:nvPicPr>
        <p:blipFill>
          <a:blip r:embed="rId2" cstate="print"/>
          <a:stretch>
            <a:fillRect/>
          </a:stretch>
        </p:blipFill>
        <p:spPr>
          <a:xfrm>
            <a:off x="467544" y="1556792"/>
            <a:ext cx="1800200" cy="2180173"/>
          </a:xfrm>
          <a:prstGeom prst="rect">
            <a:avLst/>
          </a:prstGeom>
          <a:ln>
            <a:noFill/>
          </a:ln>
          <a:effectLst>
            <a:softEdge rad="112500"/>
          </a:effectLst>
        </p:spPr>
      </p:pic>
      <p:pic>
        <p:nvPicPr>
          <p:cNvPr id="6" name="Immagine 5" descr="136_Fotolia_1775447_S-e1292265845757.jpg"/>
          <p:cNvPicPr>
            <a:picLocks noChangeAspect="1"/>
          </p:cNvPicPr>
          <p:nvPr/>
        </p:nvPicPr>
        <p:blipFill>
          <a:blip r:embed="rId3" cstate="print"/>
          <a:stretch>
            <a:fillRect/>
          </a:stretch>
        </p:blipFill>
        <p:spPr>
          <a:xfrm>
            <a:off x="6876256" y="4578717"/>
            <a:ext cx="2016224" cy="1514579"/>
          </a:xfrm>
          <a:prstGeom prst="ellipse">
            <a:avLst/>
          </a:prstGeom>
          <a:ln>
            <a:noFill/>
          </a:ln>
          <a:effectLst>
            <a:softEdge rad="112500"/>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01752" y="1527048"/>
            <a:ext cx="8503920" cy="4782272"/>
          </a:xfrm>
        </p:spPr>
        <p:txBody>
          <a:bodyPr>
            <a:normAutofit/>
          </a:bodyPr>
          <a:lstStyle/>
          <a:p>
            <a:pPr algn="l" rtl="0">
              <a:buNone/>
            </a:pPr>
            <a:endParaRPr lang="uk-UA" sz="900" dirty="0">
              <a:latin typeface="Times New Roman" pitchFamily="18" charset="0"/>
              <a:cs typeface="Times New Roman" pitchFamily="18" charset="0"/>
            </a:endParaRPr>
          </a:p>
          <a:p>
            <a:pPr algn="l" rtl="0">
              <a:buFont typeface="Wingdings" pitchFamily="2" charset="2"/>
              <a:buChar char="q"/>
            </a:pPr>
            <a:r>
              <a:rPr lang="uk-UA" sz="2800" dirty="0">
                <a:latin typeface="Times New Roman" pitchFamily="18" charset="0"/>
                <a:cs typeface="Times New Roman" pitchFamily="18" charset="0"/>
              </a:rPr>
              <a:t>The transfer of life </a:t>
            </a:r>
            <a:r>
              <a:rPr lang="en-US" sz="2800" dirty="0">
                <a:latin typeface="Times New Roman" pitchFamily="18" charset="0"/>
                <a:cs typeface="Times New Roman" pitchFamily="18" charset="0"/>
              </a:rPr>
              <a:t>and</a:t>
            </a:r>
            <a:r>
              <a:rPr lang="uk-UA" sz="2800" dirty="0">
                <a:latin typeface="Times New Roman" pitchFamily="18" charset="0"/>
                <a:cs typeface="Times New Roman" pitchFamily="18" charset="0"/>
              </a:rPr>
              <a:t> inextricably linked </a:t>
            </a:r>
          </a:p>
          <a:p>
            <a:pPr algn="l" rtl="0">
              <a:buNone/>
            </a:pPr>
            <a:r>
              <a:rPr lang="uk-UA" sz="2800" dirty="0">
                <a:latin typeface="Times New Roman" pitchFamily="18" charset="0"/>
                <a:cs typeface="Times New Roman" pitchFamily="18" charset="0"/>
              </a:rPr>
              <a:t>with th</a:t>
            </a:r>
            <a:r>
              <a:rPr lang="en-US" sz="2800" dirty="0">
                <a:latin typeface="Times New Roman" pitchFamily="18" charset="0"/>
                <a:cs typeface="Times New Roman" pitchFamily="18" charset="0"/>
              </a:rPr>
              <a:t>is</a:t>
            </a:r>
            <a:r>
              <a:rPr lang="uk-UA" sz="2800" dirty="0">
                <a:latin typeface="Times New Roman" pitchFamily="18" charset="0"/>
                <a:cs typeface="Times New Roman" pitchFamily="18" charset="0"/>
              </a:rPr>
              <a:t> task raising</a:t>
            </a:r>
            <a:r>
              <a:rPr lang="en-US" sz="2800" dirty="0">
                <a:latin typeface="Times New Roman" pitchFamily="18" charset="0"/>
                <a:cs typeface="Times New Roman" pitchFamily="18" charset="0"/>
              </a:rPr>
              <a:t> of</a:t>
            </a:r>
            <a:r>
              <a:rPr lang="uk-UA" sz="2800" dirty="0">
                <a:latin typeface="Times New Roman" pitchFamily="18" charset="0"/>
                <a:cs typeface="Times New Roman" pitchFamily="18" charset="0"/>
              </a:rPr>
              <a:t> offspring can</a:t>
            </a:r>
          </a:p>
          <a:p>
            <a:pPr algn="l" rtl="0">
              <a:buNone/>
            </a:pPr>
            <a:r>
              <a:rPr lang="uk-UA" sz="2800" dirty="0">
                <a:latin typeface="Times New Roman" pitchFamily="18" charset="0"/>
                <a:cs typeface="Times New Roman" pitchFamily="18" charset="0"/>
              </a:rPr>
              <a:t>be fully implemented </a:t>
            </a:r>
          </a:p>
          <a:p>
            <a:pPr algn="l" rtl="0">
              <a:buNone/>
            </a:pPr>
            <a:r>
              <a:rPr lang="uk-UA" sz="2800" dirty="0">
                <a:latin typeface="Times New Roman" pitchFamily="18" charset="0"/>
                <a:cs typeface="Times New Roman" pitchFamily="18" charset="0"/>
              </a:rPr>
              <a:t>only in the atmosphere </a:t>
            </a:r>
            <a:r>
              <a:rPr lang="en-US" sz="2800" dirty="0">
                <a:latin typeface="Times New Roman" pitchFamily="18" charset="0"/>
                <a:cs typeface="Times New Roman" pitchFamily="18" charset="0"/>
              </a:rPr>
              <a:t>of</a:t>
            </a:r>
            <a:endParaRPr lang="uk-UA" sz="2800" dirty="0">
              <a:latin typeface="Times New Roman" pitchFamily="18" charset="0"/>
              <a:cs typeface="Times New Roman" pitchFamily="18" charset="0"/>
            </a:endParaRPr>
          </a:p>
          <a:p>
            <a:pPr algn="l" rtl="0">
              <a:buNone/>
            </a:pPr>
            <a:r>
              <a:rPr lang="uk-UA" sz="2800" i="1" dirty="0">
                <a:latin typeface="Times New Roman" pitchFamily="18" charset="0"/>
                <a:cs typeface="Times New Roman" pitchFamily="18" charset="0"/>
              </a:rPr>
              <a:t>unity</a:t>
            </a:r>
            <a:r>
              <a:rPr lang="uk-UA" sz="2800" dirty="0">
                <a:latin typeface="Times New Roman" pitchFamily="18" charset="0"/>
                <a:cs typeface="Times New Roman" pitchFamily="18" charset="0"/>
              </a:rPr>
              <a:t> and </a:t>
            </a:r>
            <a:r>
              <a:rPr lang="uk-UA" sz="2800" i="1" dirty="0">
                <a:latin typeface="Times New Roman" pitchFamily="18" charset="0"/>
                <a:cs typeface="Times New Roman" pitchFamily="18" charset="0"/>
              </a:rPr>
              <a:t>continuity</a:t>
            </a:r>
            <a:r>
              <a:rPr lang="uk-UA" sz="2800" dirty="0">
                <a:latin typeface="Times New Roman" pitchFamily="18" charset="0"/>
                <a:cs typeface="Times New Roman" pitchFamily="18" charset="0"/>
              </a:rPr>
              <a:t> </a:t>
            </a:r>
            <a:r>
              <a:rPr lang="en-US" sz="2800" dirty="0">
                <a:latin typeface="Times New Roman" pitchFamily="18" charset="0"/>
                <a:cs typeface="Times New Roman" pitchFamily="18" charset="0"/>
              </a:rPr>
              <a:t>of</a:t>
            </a:r>
            <a:endParaRPr lang="uk-UA"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marital relationship. </a:t>
            </a:r>
          </a:p>
          <a:p>
            <a:pPr algn="l" rtl="0">
              <a:buNone/>
            </a:pPr>
            <a:endParaRPr lang="uk-UA" sz="30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p:txBody>
      </p:sp>
      <p:pic>
        <p:nvPicPr>
          <p:cNvPr id="5" name="Immagine 4" descr="sposi1.bmp"/>
          <p:cNvPicPr>
            <a:picLocks noChangeAspect="1"/>
          </p:cNvPicPr>
          <p:nvPr/>
        </p:nvPicPr>
        <p:blipFill>
          <a:blip r:embed="rId2" cstate="print"/>
          <a:stretch>
            <a:fillRect/>
          </a:stretch>
        </p:blipFill>
        <p:spPr>
          <a:xfrm>
            <a:off x="5292080" y="2852936"/>
            <a:ext cx="3168352" cy="30669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God blesses the first couple: </a:t>
            </a:r>
            <a:r>
              <a:rPr lang="uk-UA" sz="2800" i="1" dirty="0"/>
              <a:t>"Be fruitful" </a:t>
            </a:r>
            <a:r>
              <a:rPr lang="uk-UA" sz="2800" dirty="0"/>
              <a:t>(Gen. 1:28) - indicates the task of creating a family, a large community - </a:t>
            </a:r>
            <a:r>
              <a:rPr lang="uk-UA" sz="2800" i="1" dirty="0"/>
              <a:t>"Multiply and fill the earth" </a:t>
            </a:r>
            <a:r>
              <a:rPr lang="uk-UA" sz="2800" dirty="0"/>
              <a:t>- as a continuation of the God-created process of creation in cooperation with God.</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lnSpcReduction="10000"/>
          </a:bodyPr>
          <a:lstStyle/>
          <a:p>
            <a:pPr marL="2697163" indent="0" algn="l" rtl="0">
              <a:buFont typeface="Wingdings" pitchFamily="2" charset="2"/>
              <a:buChar char="q"/>
            </a:pPr>
            <a:r>
              <a:rPr lang="uk-UA" sz="2800" dirty="0">
                <a:latin typeface="Times New Roman" pitchFamily="18" charset="0"/>
                <a:cs typeface="Times New Roman" pitchFamily="18" charset="0"/>
              </a:rPr>
              <a:t>Marriage is the foundation of the family, that is, it is a union of love that gives birth to a community of individuals. </a:t>
            </a:r>
          </a:p>
          <a:p>
            <a:pPr marL="2697163" indent="0" algn="l" rtl="0">
              <a:buNone/>
            </a:pPr>
            <a:endParaRPr lang="uk-UA" sz="2800" dirty="0">
              <a:latin typeface="Times New Roman" pitchFamily="18" charset="0"/>
              <a:cs typeface="Times New Roman" pitchFamily="18" charset="0"/>
            </a:endParaRPr>
          </a:p>
          <a:p>
            <a:pPr marL="2697163" indent="76200" algn="l" rtl="0">
              <a:buFont typeface="Wingdings" pitchFamily="2" charset="2"/>
              <a:buChar char="q"/>
            </a:pPr>
            <a:r>
              <a:rPr lang="uk-UA" sz="2800" dirty="0">
                <a:latin typeface="Times New Roman" pitchFamily="18" charset="0"/>
                <a:cs typeface="Times New Roman" pitchFamily="18" charset="0"/>
              </a:rPr>
              <a:t>There is a Christian family</a:t>
            </a:r>
            <a:r>
              <a:rPr lang="en-US" sz="2800" dirty="0">
                <a:latin typeface="Times New Roman" pitchFamily="18" charset="0"/>
                <a:cs typeface="Times New Roman" pitchFamily="18" charset="0"/>
              </a:rPr>
              <a:t> is </a:t>
            </a:r>
            <a:r>
              <a:rPr lang="uk-UA" sz="2800" i="1" dirty="0">
                <a:latin typeface="Times New Roman" pitchFamily="18" charset="0"/>
                <a:cs typeface="Times New Roman" pitchFamily="18" charset="0"/>
              </a:rPr>
              <a:t>communio personarum</a:t>
            </a:r>
            <a:r>
              <a:rPr lang="uk-UA" sz="2800" dirty="0">
                <a:latin typeface="Times New Roman" pitchFamily="18" charset="0"/>
                <a:cs typeface="Times New Roman" pitchFamily="18" charset="0"/>
              </a:rPr>
              <a:t>, is a community of people for whom the inherent way of existence and life is "communion". Only individuals are able to live in "communion."</a:t>
            </a:r>
          </a:p>
          <a:p>
            <a:pPr algn="l" rtl="0">
              <a:buNone/>
            </a:pPr>
            <a:endParaRPr lang="uk-UA" dirty="0"/>
          </a:p>
          <a:p>
            <a:pPr algn="l" rtl="0">
              <a:buNone/>
            </a:pPr>
            <a:endParaRPr lang="uk-UA" dirty="0"/>
          </a:p>
          <a:p>
            <a:pPr algn="l" rtl="0">
              <a:buNone/>
            </a:pPr>
            <a:endParaRPr lang="uk-UA" dirty="0"/>
          </a:p>
        </p:txBody>
      </p:sp>
      <p:pic>
        <p:nvPicPr>
          <p:cNvPr id="5" name="Immagine 4" descr="Sacra-famiglia.jpg"/>
          <p:cNvPicPr>
            <a:picLocks noChangeAspect="1"/>
          </p:cNvPicPr>
          <p:nvPr/>
        </p:nvPicPr>
        <p:blipFill>
          <a:blip r:embed="rId2" cstate="print"/>
          <a:stretch>
            <a:fillRect/>
          </a:stretch>
        </p:blipFill>
        <p:spPr>
          <a:xfrm>
            <a:off x="395536" y="2636912"/>
            <a:ext cx="2754036" cy="230425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a:bodyPr>
          <a:lstStyle/>
          <a:p>
            <a:pPr algn="l" rtl="0">
              <a:buFont typeface="Wingdings" pitchFamily="2" charset="2"/>
              <a:buChar char="q"/>
            </a:pPr>
            <a:r>
              <a:rPr lang="uk-UA" sz="2800" dirty="0">
                <a:latin typeface="Times New Roman" pitchFamily="18" charset="0"/>
                <a:cs typeface="Times New Roman" pitchFamily="18" charset="0"/>
              </a:rPr>
              <a:t>The family is the sign and image of the </a:t>
            </a:r>
            <a:endParaRPr lang="en-US" sz="2800" dirty="0">
              <a:latin typeface="Times New Roman" pitchFamily="18" charset="0"/>
              <a:cs typeface="Times New Roman" pitchFamily="18" charset="0"/>
            </a:endParaRPr>
          </a:p>
          <a:p>
            <a:pPr marL="0" indent="0" algn="l" rtl="0">
              <a:buNone/>
            </a:pPr>
            <a:r>
              <a:rPr lang="uk-UA" sz="2800" dirty="0">
                <a:latin typeface="Times New Roman" pitchFamily="18" charset="0"/>
                <a:cs typeface="Times New Roman" pitchFamily="18" charset="0"/>
              </a:rPr>
              <a:t>community Of the Holy Trinity: </a:t>
            </a:r>
          </a:p>
          <a:p>
            <a:pPr algn="l" rtl="0">
              <a:buNone/>
            </a:pPr>
            <a:r>
              <a:rPr lang="uk-UA" sz="2800" b="1" dirty="0">
                <a:latin typeface="Times New Roman" pitchFamily="18" charset="0"/>
                <a:cs typeface="Times New Roman" pitchFamily="18" charset="0"/>
              </a:rPr>
              <a:t>FATHER </a:t>
            </a:r>
            <a:r>
              <a:rPr lang="uk-UA" sz="2800" dirty="0">
                <a:latin typeface="Times New Roman" pitchFamily="18" charset="0"/>
                <a:cs typeface="Times New Roman" pitchFamily="18" charset="0"/>
              </a:rPr>
              <a:t>and</a:t>
            </a:r>
            <a:r>
              <a:rPr lang="uk-UA" sz="2800" b="1" dirty="0">
                <a:latin typeface="Times New Roman" pitchFamily="18" charset="0"/>
                <a:cs typeface="Times New Roman" pitchFamily="18" charset="0"/>
              </a:rPr>
              <a:t> SON </a:t>
            </a:r>
            <a:r>
              <a:rPr lang="uk-UA" sz="2800" dirty="0">
                <a:latin typeface="Times New Roman" pitchFamily="18" charset="0"/>
                <a:cs typeface="Times New Roman" pitchFamily="18" charset="0"/>
              </a:rPr>
              <a:t>in</a:t>
            </a:r>
            <a:r>
              <a:rPr lang="uk-UA" sz="2800" b="1" dirty="0">
                <a:latin typeface="Times New Roman" pitchFamily="18" charset="0"/>
                <a:cs typeface="Times New Roman" pitchFamily="18" charset="0"/>
              </a:rPr>
              <a:t> THE HOLY </a:t>
            </a:r>
            <a:endParaRPr lang="en-US" sz="2800" b="1" dirty="0">
              <a:latin typeface="Times New Roman" pitchFamily="18" charset="0"/>
              <a:cs typeface="Times New Roman" pitchFamily="18" charset="0"/>
            </a:endParaRPr>
          </a:p>
          <a:p>
            <a:pPr algn="l" rtl="0">
              <a:buNone/>
            </a:pPr>
            <a:r>
              <a:rPr lang="uk-UA" sz="2800" b="1" dirty="0">
                <a:latin typeface="Times New Roman" pitchFamily="18" charset="0"/>
                <a:cs typeface="Times New Roman" pitchFamily="18" charset="0"/>
              </a:rPr>
              <a:t>SPIRIT</a:t>
            </a:r>
            <a:r>
              <a:rPr lang="uk-UA" sz="2800" dirty="0">
                <a:latin typeface="Times New Roman" pitchFamily="18" charset="0"/>
                <a:cs typeface="Times New Roman" pitchFamily="18" charset="0"/>
              </a:rPr>
              <a:t>. </a:t>
            </a:r>
          </a:p>
          <a:p>
            <a:pPr algn="l" rtl="0">
              <a:buNone/>
            </a:pPr>
            <a:endParaRPr lang="uk-UA" sz="2800" dirty="0">
              <a:latin typeface="Times New Roman" pitchFamily="18" charset="0"/>
              <a:cs typeface="Times New Roman" pitchFamily="18" charset="0"/>
            </a:endParaRPr>
          </a:p>
          <a:p>
            <a:pPr marL="2057400" indent="0" algn="l" rtl="0">
              <a:buFont typeface="Wingdings" pitchFamily="2" charset="2"/>
              <a:buChar char="q"/>
            </a:pPr>
            <a:r>
              <a:rPr lang="uk-UA" sz="2800" dirty="0">
                <a:latin typeface="Times New Roman" pitchFamily="18" charset="0"/>
                <a:cs typeface="Times New Roman" pitchFamily="18" charset="0"/>
              </a:rPr>
              <a:t>It is also the main cell of public life. I</a:t>
            </a:r>
            <a:r>
              <a:rPr lang="en-US" sz="2800" dirty="0">
                <a:latin typeface="Times New Roman" pitchFamily="18" charset="0"/>
                <a:cs typeface="Times New Roman" pitchFamily="18" charset="0"/>
              </a:rPr>
              <a:t>t </a:t>
            </a:r>
            <a:r>
              <a:rPr lang="en-US" sz="2800" dirty="0" err="1">
                <a:latin typeface="Times New Roman" pitchFamily="18" charset="0"/>
                <a:cs typeface="Times New Roman" pitchFamily="18" charset="0"/>
              </a:rPr>
              <a:t>i</a:t>
            </a:r>
            <a:r>
              <a:rPr lang="uk-UA" sz="2800" dirty="0">
                <a:latin typeface="Times New Roman" pitchFamily="18" charset="0"/>
                <a:cs typeface="Times New Roman" pitchFamily="18" charset="0"/>
              </a:rPr>
              <a:t>s a community</a:t>
            </a:r>
            <a:r>
              <a:rPr lang="en-US" sz="2800" dirty="0">
                <a:latin typeface="Times New Roman" pitchFamily="18" charset="0"/>
                <a:cs typeface="Times New Roman" pitchFamily="18" charset="0"/>
              </a:rPr>
              <a:t> </a:t>
            </a:r>
            <a:r>
              <a:rPr lang="uk-UA" sz="2800" dirty="0">
                <a:latin typeface="Times New Roman" pitchFamily="18" charset="0"/>
                <a:cs typeface="Times New Roman" pitchFamily="18" charset="0"/>
              </a:rPr>
              <a:t>in which from childhood you can learn moral and religious values, </a:t>
            </a:r>
          </a:p>
          <a:p>
            <a:pPr marL="2057400" indent="0" algn="l" rtl="0">
              <a:buNone/>
            </a:pPr>
            <a:r>
              <a:rPr lang="uk-UA" sz="2800" dirty="0">
                <a:latin typeface="Times New Roman" pitchFamily="18" charset="0"/>
                <a:cs typeface="Times New Roman" pitchFamily="18" charset="0"/>
              </a:rPr>
              <a:t>to live in safety, in love. </a:t>
            </a:r>
          </a:p>
          <a:p>
            <a:pPr algn="l" rtl="0">
              <a:buNone/>
            </a:pPr>
            <a:endParaRPr lang="uk-UA" dirty="0"/>
          </a:p>
        </p:txBody>
      </p:sp>
      <p:pic>
        <p:nvPicPr>
          <p:cNvPr id="5" name="Immagine 4" descr="trinita.jpg"/>
          <p:cNvPicPr>
            <a:picLocks noChangeAspect="1"/>
          </p:cNvPicPr>
          <p:nvPr/>
        </p:nvPicPr>
        <p:blipFill>
          <a:blip r:embed="rId2" cstate="print"/>
          <a:stretch>
            <a:fillRect/>
          </a:stretch>
        </p:blipFill>
        <p:spPr>
          <a:xfrm>
            <a:off x="6804248" y="1628800"/>
            <a:ext cx="1719839" cy="1784065"/>
          </a:xfrm>
          <a:prstGeom prst="rect">
            <a:avLst/>
          </a:prstGeom>
        </p:spPr>
      </p:pic>
      <p:pic>
        <p:nvPicPr>
          <p:cNvPr id="6" name="Immagine 5" descr="buono_famiglia_2010.jpg"/>
          <p:cNvPicPr>
            <a:picLocks noChangeAspect="1"/>
          </p:cNvPicPr>
          <p:nvPr/>
        </p:nvPicPr>
        <p:blipFill>
          <a:blip r:embed="rId3" cstate="print"/>
          <a:stretch>
            <a:fillRect/>
          </a:stretch>
        </p:blipFill>
        <p:spPr>
          <a:xfrm>
            <a:off x="467544" y="3933056"/>
            <a:ext cx="1746448" cy="174644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lnSpcReduction="10000"/>
          </a:bodyPr>
          <a:lstStyle/>
          <a:p>
            <a:pPr algn="l" rtl="0">
              <a:buFont typeface="Wingdings" pitchFamily="2" charset="2"/>
              <a:buChar char="q"/>
            </a:pPr>
            <a:r>
              <a:rPr lang="uk-UA" sz="2800" dirty="0">
                <a:latin typeface="Times New Roman" pitchFamily="18" charset="0"/>
                <a:cs typeface="Times New Roman" pitchFamily="18" charset="0"/>
              </a:rPr>
              <a:t>The family is a community of human beings, </a:t>
            </a:r>
          </a:p>
          <a:p>
            <a:pPr algn="l" rtl="0">
              <a:buNone/>
            </a:pPr>
            <a:r>
              <a:rPr lang="uk-UA" sz="2800" dirty="0">
                <a:latin typeface="Times New Roman" pitchFamily="18" charset="0"/>
                <a:cs typeface="Times New Roman" pitchFamily="18" charset="0"/>
              </a:rPr>
              <a:t>united in love around mystery </a:t>
            </a:r>
            <a:r>
              <a:rPr lang="en-US" sz="2800" dirty="0">
                <a:latin typeface="Times New Roman" pitchFamily="18" charset="0"/>
                <a:cs typeface="Times New Roman" pitchFamily="18" charset="0"/>
              </a:rPr>
              <a:t>of</a:t>
            </a:r>
            <a:endParaRPr lang="uk-UA" sz="2800" dirty="0">
              <a:latin typeface="Times New Roman" pitchFamily="18" charset="0"/>
              <a:cs typeface="Times New Roman" pitchFamily="18" charset="0"/>
            </a:endParaRPr>
          </a:p>
          <a:p>
            <a:pPr algn="l" rtl="0">
              <a:buNone/>
            </a:pPr>
            <a:r>
              <a:rPr lang="uk-UA" sz="2800" dirty="0">
                <a:latin typeface="Times New Roman" pitchFamily="18" charset="0"/>
                <a:cs typeface="Times New Roman" pitchFamily="18" charset="0"/>
              </a:rPr>
              <a:t>the gift of life, which is accepted in love. </a:t>
            </a:r>
          </a:p>
          <a:p>
            <a:pPr algn="l" rtl="0">
              <a:buNone/>
            </a:pPr>
            <a:endParaRPr lang="uk-UA" sz="2800" dirty="0">
              <a:latin typeface="Times New Roman" pitchFamily="18" charset="0"/>
              <a:cs typeface="Times New Roman" pitchFamily="18" charset="0"/>
            </a:endParaRPr>
          </a:p>
          <a:p>
            <a:pPr marL="1798638" indent="0" algn="l" rtl="0">
              <a:buFont typeface="Wingdings" pitchFamily="2" charset="2"/>
              <a:buChar char="q"/>
            </a:pPr>
            <a:r>
              <a:rPr lang="uk-UA" sz="2800" dirty="0">
                <a:latin typeface="Times New Roman" pitchFamily="18" charset="0"/>
                <a:cs typeface="Times New Roman" pitchFamily="18" charset="0"/>
              </a:rPr>
              <a:t>In the light of creation, the family is the place of the presence of God, who reveals his creative power. </a:t>
            </a:r>
          </a:p>
          <a:p>
            <a:pPr marL="1798638" indent="0" algn="l" rtl="0">
              <a:buFont typeface="Wingdings" pitchFamily="2" charset="2"/>
              <a:buChar char="q"/>
            </a:pPr>
            <a:r>
              <a:rPr lang="uk-UA" sz="2800" dirty="0">
                <a:latin typeface="Times New Roman" pitchFamily="18" charset="0"/>
                <a:cs typeface="Times New Roman" pitchFamily="18" charset="0"/>
              </a:rPr>
              <a:t> "Children are the most valuable gift of a couple"</a:t>
            </a:r>
          </a:p>
          <a:p>
            <a:pPr algn="l" rtl="0">
              <a:buNone/>
            </a:pPr>
            <a:r>
              <a:rPr lang="uk-UA" sz="2800" dirty="0">
                <a:latin typeface="Times New Roman" pitchFamily="18" charset="0"/>
                <a:cs typeface="Times New Roman" pitchFamily="18" charset="0"/>
              </a:rPr>
              <a:t>(</a:t>
            </a:r>
            <a:r>
              <a:rPr lang="uk-UA" sz="2800" i="1" dirty="0">
                <a:latin typeface="Times New Roman" pitchFamily="18" charset="0"/>
                <a:cs typeface="Times New Roman" pitchFamily="18" charset="0"/>
              </a:rPr>
              <a:t>II Watt. Cathedral, "Joy and Hope", 50</a:t>
            </a:r>
            <a:r>
              <a:rPr lang="uk-UA" sz="2800" dirty="0">
                <a:latin typeface="Times New Roman" pitchFamily="18" charset="0"/>
                <a:cs typeface="Times New Roman" pitchFamily="18" charset="0"/>
              </a:rPr>
              <a:t>)</a:t>
            </a:r>
            <a:endParaRPr lang="uk-UA" dirty="0"/>
          </a:p>
        </p:txBody>
      </p:sp>
      <p:pic>
        <p:nvPicPr>
          <p:cNvPr id="5" name="Immagine 4" descr="famiglia_disegno_colorato_410.jpg"/>
          <p:cNvPicPr>
            <a:picLocks noChangeAspect="1"/>
          </p:cNvPicPr>
          <p:nvPr/>
        </p:nvPicPr>
        <p:blipFill>
          <a:blip r:embed="rId2" cstate="print"/>
          <a:stretch>
            <a:fillRect/>
          </a:stretch>
        </p:blipFill>
        <p:spPr>
          <a:xfrm>
            <a:off x="6798526" y="1969428"/>
            <a:ext cx="1989956" cy="1495018"/>
          </a:xfrm>
          <a:prstGeom prst="rect">
            <a:avLst/>
          </a:prstGeom>
          <a:ln>
            <a:noFill/>
          </a:ln>
          <a:effectLst>
            <a:outerShdw blurRad="292100" dist="139700" dir="2700000" algn="tl" rotWithShape="0">
              <a:srgbClr val="333333">
                <a:alpha val="65000"/>
              </a:srgbClr>
            </a:outerShdw>
          </a:effectLst>
        </p:spPr>
      </p:pic>
      <p:pic>
        <p:nvPicPr>
          <p:cNvPr id="6" name="Immagine 5" descr="sacra_famiglia.jpg"/>
          <p:cNvPicPr>
            <a:picLocks noChangeAspect="1"/>
          </p:cNvPicPr>
          <p:nvPr/>
        </p:nvPicPr>
        <p:blipFill>
          <a:blip r:embed="rId3" cstate="print"/>
          <a:stretch>
            <a:fillRect/>
          </a:stretch>
        </p:blipFill>
        <p:spPr>
          <a:xfrm>
            <a:off x="179512" y="2716937"/>
            <a:ext cx="2021443" cy="2780928"/>
          </a:xfrm>
          <a:prstGeom prst="rect">
            <a:avLst/>
          </a:prstGeom>
          <a:ln>
            <a:noFill/>
          </a:ln>
          <a:effectLst>
            <a:softEdge rad="1125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r>
              <a:rPr lang="uk-UA" sz="3600" b="1" dirty="0">
                <a:solidFill>
                  <a:srgbClr val="FF0000"/>
                </a:solidFill>
              </a:rPr>
              <a:t>The family is the home Church</a:t>
            </a:r>
            <a:endParaRPr lang="uk-UA" dirty="0"/>
          </a:p>
        </p:txBody>
      </p:sp>
      <p:sp>
        <p:nvSpPr>
          <p:cNvPr id="3" name="Segnaposto contenuto 2"/>
          <p:cNvSpPr>
            <a:spLocks noGrp="1"/>
          </p:cNvSpPr>
          <p:nvPr>
            <p:ph sz="quarter" idx="1"/>
          </p:nvPr>
        </p:nvSpPr>
        <p:spPr>
          <a:xfrm>
            <a:off x="301752" y="1527048"/>
            <a:ext cx="8503920" cy="4854280"/>
          </a:xfrm>
        </p:spPr>
        <p:txBody>
          <a:bodyPr>
            <a:normAutofit/>
          </a:bodyPr>
          <a:lstStyle/>
          <a:p>
            <a:pPr algn="l" rtl="0">
              <a:buNone/>
            </a:pPr>
            <a:endParaRPr lang="uk-UA" dirty="0"/>
          </a:p>
          <a:p>
            <a:pPr algn="l" rtl="0">
              <a:buFont typeface="Wingdings" pitchFamily="2" charset="2"/>
              <a:buChar char="q"/>
            </a:pPr>
            <a:endParaRPr lang="uk-UA" sz="2800" dirty="0">
              <a:latin typeface="Times New Roman" pitchFamily="18" charset="0"/>
              <a:cs typeface="Times New Roman" pitchFamily="18" charset="0"/>
            </a:endParaRPr>
          </a:p>
          <a:p>
            <a:pPr algn="l" rtl="0">
              <a:buFont typeface="Wingdings" pitchFamily="2" charset="2"/>
              <a:buChar char="q"/>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None/>
            </a:pPr>
            <a:endParaRPr lang="uk-UA" sz="2800" dirty="0">
              <a:latin typeface="Times New Roman" pitchFamily="18" charset="0"/>
              <a:cs typeface="Times New Roman" pitchFamily="18" charset="0"/>
            </a:endParaRPr>
          </a:p>
          <a:p>
            <a:pPr algn="l" rtl="0">
              <a:buFont typeface="Wingdings" pitchFamily="2" charset="2"/>
              <a:buChar char="q"/>
            </a:pPr>
            <a:r>
              <a:rPr lang="uk-UA" sz="2800" dirty="0">
                <a:latin typeface="Times New Roman" pitchFamily="18" charset="0"/>
                <a:cs typeface="Times New Roman" pitchFamily="18" charset="0"/>
              </a:rPr>
              <a:t>Physical fertility has a deep meaning</a:t>
            </a:r>
          </a:p>
          <a:p>
            <a:pPr algn="l" rtl="0">
              <a:buNone/>
            </a:pPr>
            <a:r>
              <a:rPr lang="uk-UA" sz="2800" dirty="0">
                <a:latin typeface="Times New Roman" pitchFamily="18" charset="0"/>
                <a:cs typeface="Times New Roman" pitchFamily="18" charset="0"/>
              </a:rPr>
              <a:t> only when connected with the mental and spiritual </a:t>
            </a:r>
          </a:p>
          <a:p>
            <a:pPr algn="l" rtl="0">
              <a:buNone/>
            </a:pPr>
            <a:r>
              <a:rPr lang="uk-UA" sz="2800" dirty="0">
                <a:latin typeface="Times New Roman" pitchFamily="18" charset="0"/>
                <a:cs typeface="Times New Roman" pitchFamily="18" charset="0"/>
              </a:rPr>
              <a:t>fertility. </a:t>
            </a:r>
          </a:p>
          <a:p>
            <a:pPr algn="l" rtl="0">
              <a:buNone/>
            </a:pPr>
            <a:endParaRPr lang="uk-UA" sz="2800" dirty="0">
              <a:latin typeface="Times New Roman" pitchFamily="18" charset="0"/>
              <a:cs typeface="Times New Roman" pitchFamily="18" charset="0"/>
            </a:endParaRPr>
          </a:p>
          <a:p>
            <a:pPr algn="l" rtl="0">
              <a:buNone/>
            </a:pPr>
            <a:endParaRPr lang="uk-UA" dirty="0"/>
          </a:p>
        </p:txBody>
      </p:sp>
      <p:pic>
        <p:nvPicPr>
          <p:cNvPr id="5" name="Immagine 4" descr="famiglia01.gif"/>
          <p:cNvPicPr>
            <a:picLocks noChangeAspect="1"/>
          </p:cNvPicPr>
          <p:nvPr/>
        </p:nvPicPr>
        <p:blipFill>
          <a:blip r:embed="rId2" cstate="print"/>
          <a:stretch>
            <a:fillRect/>
          </a:stretch>
        </p:blipFill>
        <p:spPr>
          <a:xfrm>
            <a:off x="3059832" y="1700808"/>
            <a:ext cx="3049570" cy="225110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p:txBody>
          <a:bodyPr>
            <a:normAutofit fontScale="92500" lnSpcReduction="20000"/>
          </a:bodyPr>
          <a:lstStyle/>
          <a:p>
            <a:pPr algn="l" rtl="0">
              <a:buFont typeface="Wingdings" pitchFamily="2" charset="2"/>
              <a:buChar char="q"/>
            </a:pPr>
            <a:r>
              <a:rPr lang="uk-UA" sz="3000" dirty="0">
                <a:latin typeface="Times New Roman" pitchFamily="18" charset="0"/>
                <a:cs typeface="Times New Roman" pitchFamily="18" charset="0"/>
              </a:rPr>
              <a:t>“The fruitfulness of conjugal love extends to </a:t>
            </a:r>
          </a:p>
          <a:p>
            <a:pPr algn="l" rtl="0">
              <a:buNone/>
            </a:pPr>
            <a:r>
              <a:rPr lang="uk-UA" sz="3000" dirty="0">
                <a:latin typeface="Times New Roman" pitchFamily="18" charset="0"/>
                <a:cs typeface="Times New Roman" pitchFamily="18" charset="0"/>
              </a:rPr>
              <a:t>the fruits of moral, spiritual and supernatural life,</a:t>
            </a:r>
          </a:p>
          <a:p>
            <a:pPr algn="l" rtl="0">
              <a:buNone/>
            </a:pPr>
            <a:r>
              <a:rPr lang="uk-UA" sz="3000" dirty="0">
                <a:latin typeface="Times New Roman" pitchFamily="18" charset="0"/>
                <a:cs typeface="Times New Roman" pitchFamily="18" charset="0"/>
              </a:rPr>
              <a:t> that their parents pass on to their children through upbringing. </a:t>
            </a:r>
          </a:p>
          <a:p>
            <a:pPr algn="l" rtl="0">
              <a:buNone/>
            </a:pPr>
            <a:r>
              <a:rPr lang="uk-UA" sz="3000" dirty="0">
                <a:latin typeface="Times New Roman" pitchFamily="18" charset="0"/>
                <a:cs typeface="Times New Roman" pitchFamily="18" charset="0"/>
              </a:rPr>
              <a:t>Parents are the main and first educators of their own </a:t>
            </a:r>
          </a:p>
          <a:p>
            <a:pPr algn="l" rtl="0">
              <a:buNone/>
            </a:pPr>
            <a:r>
              <a:rPr lang="uk-UA" sz="3000" dirty="0">
                <a:latin typeface="Times New Roman" pitchFamily="18" charset="0"/>
                <a:cs typeface="Times New Roman" pitchFamily="18" charset="0"/>
              </a:rPr>
              <a:t>children. In this sense</a:t>
            </a:r>
          </a:p>
          <a:p>
            <a:pPr algn="l" rtl="0">
              <a:buNone/>
            </a:pPr>
            <a:r>
              <a:rPr lang="uk-UA" sz="3000" dirty="0">
                <a:latin typeface="Times New Roman" pitchFamily="18" charset="0"/>
                <a:cs typeface="Times New Roman" pitchFamily="18" charset="0"/>
              </a:rPr>
              <a:t>the main task </a:t>
            </a:r>
          </a:p>
          <a:p>
            <a:pPr algn="l" rtl="0">
              <a:buNone/>
            </a:pPr>
            <a:r>
              <a:rPr lang="uk-UA" sz="3000" dirty="0">
                <a:latin typeface="Times New Roman" pitchFamily="18" charset="0"/>
                <a:cs typeface="Times New Roman" pitchFamily="18" charset="0"/>
              </a:rPr>
              <a:t>spouses and families are to be </a:t>
            </a:r>
          </a:p>
          <a:p>
            <a:pPr algn="l" rtl="0">
              <a:buNone/>
            </a:pPr>
            <a:r>
              <a:rPr lang="uk-UA" sz="3000" dirty="0">
                <a:latin typeface="Times New Roman" pitchFamily="18" charset="0"/>
                <a:cs typeface="Times New Roman" pitchFamily="18" charset="0"/>
              </a:rPr>
              <a:t>in the service of life ”. </a:t>
            </a:r>
          </a:p>
          <a:p>
            <a:pPr algn="l" rtl="0">
              <a:buNone/>
            </a:pPr>
            <a:r>
              <a:rPr lang="uk-UA" sz="3000" dirty="0">
                <a:latin typeface="Times New Roman" pitchFamily="18" charset="0"/>
                <a:cs typeface="Times New Roman" pitchFamily="18" charset="0"/>
              </a:rPr>
              <a:t>(</a:t>
            </a:r>
            <a:r>
              <a:rPr lang="uk-UA" sz="3000" i="1" dirty="0">
                <a:latin typeface="Times New Roman" pitchFamily="18" charset="0"/>
                <a:cs typeface="Times New Roman" pitchFamily="18" charset="0"/>
              </a:rPr>
              <a:t>KKK 1653</a:t>
            </a:r>
            <a:r>
              <a:rPr lang="uk-UA" sz="3000" dirty="0">
                <a:latin typeface="Times New Roman" pitchFamily="18" charset="0"/>
                <a:cs typeface="Times New Roman" pitchFamily="18" charset="0"/>
              </a:rPr>
              <a:t>)</a:t>
            </a:r>
          </a:p>
          <a:p>
            <a:pPr algn="l" rtl="0">
              <a:buNone/>
            </a:pPr>
            <a:endParaRPr lang="uk-UA" dirty="0"/>
          </a:p>
          <a:p>
            <a:pPr algn="l" rtl="0">
              <a:buNone/>
            </a:pPr>
            <a:endParaRPr lang="uk-UA" dirty="0"/>
          </a:p>
          <a:p>
            <a:pPr algn="l" rtl="0">
              <a:buNone/>
            </a:pPr>
            <a:endParaRPr lang="uk-UA" dirty="0"/>
          </a:p>
          <a:p>
            <a:pPr algn="l" rtl="0">
              <a:buNone/>
            </a:pPr>
            <a:endParaRPr lang="uk-UA" dirty="0"/>
          </a:p>
        </p:txBody>
      </p:sp>
      <p:pic>
        <p:nvPicPr>
          <p:cNvPr id="5" name="Immagine 4" descr="famiglia preghiera per incontra.jpg"/>
          <p:cNvPicPr>
            <a:picLocks noChangeAspect="1"/>
          </p:cNvPicPr>
          <p:nvPr/>
        </p:nvPicPr>
        <p:blipFill>
          <a:blip r:embed="rId2" cstate="print"/>
          <a:stretch>
            <a:fillRect/>
          </a:stretch>
        </p:blipFill>
        <p:spPr>
          <a:xfrm>
            <a:off x="4829778" y="3645024"/>
            <a:ext cx="3960440" cy="2693099"/>
          </a:xfrm>
          <a:prstGeom prst="rect">
            <a:avLst/>
          </a:prstGeom>
          <a:ln>
            <a:noFill/>
          </a:ln>
          <a:effectLst>
            <a:softEdge rad="112500"/>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01752" y="1527048"/>
            <a:ext cx="8503920" cy="4926288"/>
          </a:xfrm>
        </p:spPr>
        <p:txBody>
          <a:bodyPr>
            <a:normAutofit fontScale="92500" lnSpcReduction="20000"/>
          </a:bodyPr>
          <a:lstStyle/>
          <a:p>
            <a:pPr algn="l" rtl="0">
              <a:buFont typeface="Wingdings" pitchFamily="2" charset="2"/>
              <a:buChar char="q"/>
            </a:pPr>
            <a:r>
              <a:rPr lang="uk-UA" sz="3000" dirty="0">
                <a:latin typeface="Times New Roman" pitchFamily="18" charset="0"/>
                <a:cs typeface="Times New Roman" pitchFamily="18" charset="0"/>
              </a:rPr>
              <a:t>The first and most important way of good </a:t>
            </a:r>
          </a:p>
          <a:p>
            <a:pPr algn="l" rtl="0">
              <a:buNone/>
            </a:pPr>
            <a:r>
              <a:rPr lang="uk-UA" sz="3000" dirty="0">
                <a:latin typeface="Times New Roman" pitchFamily="18" charset="0"/>
                <a:cs typeface="Times New Roman" pitchFamily="18" charset="0"/>
              </a:rPr>
              <a:t>raising their children is the mutual love of parents and </a:t>
            </a:r>
          </a:p>
          <a:p>
            <a:pPr algn="l" rtl="0">
              <a:buNone/>
            </a:pPr>
            <a:r>
              <a:rPr lang="uk-UA" sz="3000" dirty="0">
                <a:latin typeface="Times New Roman" pitchFamily="18" charset="0"/>
                <a:cs typeface="Times New Roman" pitchFamily="18" charset="0"/>
              </a:rPr>
              <a:t>responsible attitude to their parents </a:t>
            </a:r>
          </a:p>
          <a:p>
            <a:pPr algn="l" rtl="0">
              <a:buNone/>
            </a:pPr>
            <a:r>
              <a:rPr lang="uk-UA" sz="3000" dirty="0">
                <a:latin typeface="Times New Roman" pitchFamily="18" charset="0"/>
                <a:cs typeface="Times New Roman" pitchFamily="18" charset="0"/>
              </a:rPr>
              <a:t>functions. </a:t>
            </a:r>
          </a:p>
          <a:p>
            <a:pPr algn="l" rtl="0">
              <a:buNone/>
            </a:pPr>
            <a:endParaRPr lang="uk-UA" sz="3000" dirty="0">
              <a:latin typeface="Times New Roman" pitchFamily="18" charset="0"/>
              <a:cs typeface="Times New Roman" pitchFamily="18" charset="0"/>
            </a:endParaRPr>
          </a:p>
          <a:p>
            <a:pPr algn="l" rtl="0">
              <a:buFont typeface="Wingdings" pitchFamily="2" charset="2"/>
              <a:buChar char="q"/>
            </a:pPr>
            <a:r>
              <a:rPr lang="uk-UA" sz="3000" dirty="0">
                <a:latin typeface="Times New Roman" pitchFamily="18" charset="0"/>
                <a:cs typeface="Times New Roman" pitchFamily="18" charset="0"/>
              </a:rPr>
              <a:t>Thanks to mutual love </a:t>
            </a:r>
          </a:p>
          <a:p>
            <a:pPr algn="l" rtl="0">
              <a:buNone/>
            </a:pPr>
            <a:r>
              <a:rPr lang="uk-UA" sz="3000" dirty="0">
                <a:latin typeface="Times New Roman" pitchFamily="18" charset="0"/>
                <a:cs typeface="Times New Roman" pitchFamily="18" charset="0"/>
              </a:rPr>
              <a:t>parents pass not only </a:t>
            </a:r>
          </a:p>
          <a:p>
            <a:pPr algn="l" rtl="0">
              <a:buNone/>
            </a:pPr>
            <a:r>
              <a:rPr lang="uk-UA" sz="3000" dirty="0">
                <a:latin typeface="Times New Roman" pitchFamily="18" charset="0"/>
                <a:cs typeface="Times New Roman" pitchFamily="18" charset="0"/>
              </a:rPr>
              <a:t>human values, but also </a:t>
            </a:r>
          </a:p>
          <a:p>
            <a:pPr algn="l" rtl="0">
              <a:buNone/>
            </a:pPr>
            <a:r>
              <a:rPr lang="uk-UA" sz="3000" dirty="0">
                <a:latin typeface="Times New Roman" pitchFamily="18" charset="0"/>
                <a:cs typeface="Times New Roman" pitchFamily="18" charset="0"/>
              </a:rPr>
              <a:t>teach deep trust in God. </a:t>
            </a:r>
          </a:p>
          <a:p>
            <a:pPr algn="l" rtl="0">
              <a:buNone/>
            </a:pPr>
            <a:r>
              <a:rPr lang="uk-UA" sz="3000" dirty="0">
                <a:latin typeface="Times New Roman" pitchFamily="18" charset="0"/>
                <a:cs typeface="Times New Roman" pitchFamily="18" charset="0"/>
              </a:rPr>
              <a:t>Mutual love of parents is the first </a:t>
            </a:r>
          </a:p>
          <a:p>
            <a:pPr algn="l" rtl="0">
              <a:buNone/>
            </a:pPr>
            <a:r>
              <a:rPr lang="uk-UA" sz="3000" dirty="0">
                <a:latin typeface="Times New Roman" pitchFamily="18" charset="0"/>
                <a:cs typeface="Times New Roman" pitchFamily="18" charset="0"/>
              </a:rPr>
              <a:t>The foundation of a child's love for God. </a:t>
            </a:r>
          </a:p>
          <a:p>
            <a:pPr algn="l" rtl="0">
              <a:buNone/>
            </a:pPr>
            <a:endParaRPr lang="uk-UA" sz="2800" dirty="0">
              <a:latin typeface="Times New Roman" pitchFamily="18" charset="0"/>
              <a:cs typeface="Times New Roman" pitchFamily="18" charset="0"/>
            </a:endParaRPr>
          </a:p>
        </p:txBody>
      </p:sp>
      <p:pic>
        <p:nvPicPr>
          <p:cNvPr id="5" name="Immagine 4" descr="foto_famiglia.jpg"/>
          <p:cNvPicPr>
            <a:picLocks noChangeAspect="1"/>
          </p:cNvPicPr>
          <p:nvPr/>
        </p:nvPicPr>
        <p:blipFill>
          <a:blip r:embed="rId2" cstate="print"/>
          <a:stretch>
            <a:fillRect/>
          </a:stretch>
        </p:blipFill>
        <p:spPr>
          <a:xfrm>
            <a:off x="4932040" y="2780928"/>
            <a:ext cx="3644260" cy="2452054"/>
          </a:xfrm>
          <a:prstGeom prst="rect">
            <a:avLst/>
          </a:prstGeom>
          <a:ln>
            <a:noFill/>
          </a:ln>
          <a:effectLst>
            <a:softEdge rad="112500"/>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sp>
        <p:nvSpPr>
          <p:cNvPr id="3" name="Segnaposto contenuto 2"/>
          <p:cNvSpPr>
            <a:spLocks noGrp="1"/>
          </p:cNvSpPr>
          <p:nvPr>
            <p:ph sz="quarter" idx="1"/>
          </p:nvPr>
        </p:nvSpPr>
        <p:spPr>
          <a:xfrm>
            <a:off x="301752" y="1527048"/>
            <a:ext cx="8503920" cy="4854280"/>
          </a:xfrm>
        </p:spPr>
        <p:txBody>
          <a:bodyPr>
            <a:normAutofit/>
          </a:bodyPr>
          <a:lstStyle/>
          <a:p>
            <a:pPr algn="l" rtl="0">
              <a:buFont typeface="Wingdings" pitchFamily="2" charset="2"/>
              <a:buChar char="q"/>
            </a:pPr>
            <a:endParaRPr lang="uk-UA" sz="900" dirty="0">
              <a:latin typeface="Times New Roman" pitchFamily="18" charset="0"/>
              <a:cs typeface="Times New Roman" pitchFamily="18" charset="0"/>
            </a:endParaRPr>
          </a:p>
          <a:p>
            <a:pPr algn="l" rtl="0">
              <a:buFont typeface="Wingdings" pitchFamily="2" charset="2"/>
              <a:buChar char="q"/>
            </a:pPr>
            <a:r>
              <a:rPr lang="uk-UA" sz="2800" dirty="0">
                <a:latin typeface="Times New Roman" pitchFamily="18" charset="0"/>
                <a:cs typeface="Times New Roman" pitchFamily="18" charset="0"/>
              </a:rPr>
              <a:t>God Himself declaring His love </a:t>
            </a:r>
          </a:p>
          <a:p>
            <a:pPr algn="l" rtl="0">
              <a:buNone/>
            </a:pPr>
            <a:r>
              <a:rPr lang="en-US" sz="2800" dirty="0">
                <a:latin typeface="Times New Roman" pitchFamily="18" charset="0"/>
                <a:cs typeface="Times New Roman" pitchFamily="18" charset="0"/>
              </a:rPr>
              <a:t>to </a:t>
            </a:r>
            <a:r>
              <a:rPr lang="uk-UA" sz="2800" dirty="0">
                <a:latin typeface="Times New Roman" pitchFamily="18" charset="0"/>
                <a:cs typeface="Times New Roman" pitchFamily="18" charset="0"/>
              </a:rPr>
              <a:t>man refers to human </a:t>
            </a:r>
          </a:p>
          <a:p>
            <a:pPr algn="l" rtl="0">
              <a:buNone/>
            </a:pPr>
            <a:r>
              <a:rPr lang="uk-UA" sz="2800" dirty="0">
                <a:latin typeface="Times New Roman" pitchFamily="18" charset="0"/>
                <a:cs typeface="Times New Roman" pitchFamily="18" charset="0"/>
              </a:rPr>
              <a:t>relationship, maternal love, </a:t>
            </a:r>
          </a:p>
          <a:p>
            <a:pPr algn="l" rtl="0">
              <a:buNone/>
            </a:pPr>
            <a:r>
              <a:rPr lang="uk-UA" sz="2800" dirty="0">
                <a:latin typeface="Times New Roman" pitchFamily="18" charset="0"/>
                <a:cs typeface="Times New Roman" pitchFamily="18" charset="0"/>
              </a:rPr>
              <a:t>although God's love is much greater. </a:t>
            </a:r>
          </a:p>
          <a:p>
            <a:pPr algn="l" rtl="0">
              <a:buNone/>
            </a:pPr>
            <a:r>
              <a:rPr lang="uk-UA" sz="2800" dirty="0">
                <a:latin typeface="Times New Roman" pitchFamily="18" charset="0"/>
                <a:cs typeface="Times New Roman" pitchFamily="18" charset="0"/>
              </a:rPr>
              <a:t>Parents become an image for the child </a:t>
            </a:r>
          </a:p>
          <a:p>
            <a:pPr algn="l" rtl="0">
              <a:buNone/>
            </a:pPr>
            <a:r>
              <a:rPr lang="en-US" sz="2800" dirty="0">
                <a:latin typeface="Times New Roman" pitchFamily="18" charset="0"/>
                <a:cs typeface="Times New Roman" pitchFamily="18" charset="0"/>
              </a:rPr>
              <a:t>Of the </a:t>
            </a:r>
            <a:r>
              <a:rPr lang="uk-UA" sz="2800" dirty="0">
                <a:latin typeface="Times New Roman" pitchFamily="18" charset="0"/>
                <a:cs typeface="Times New Roman" pitchFamily="18" charset="0"/>
              </a:rPr>
              <a:t>love of God. Thus realized</a:t>
            </a:r>
          </a:p>
          <a:p>
            <a:pPr algn="l" rtl="0">
              <a:buNone/>
            </a:pPr>
            <a:r>
              <a:rPr lang="uk-UA" sz="2800" dirty="0">
                <a:latin typeface="Times New Roman" pitchFamily="18" charset="0"/>
                <a:cs typeface="Times New Roman" pitchFamily="18" charset="0"/>
              </a:rPr>
              <a:t>in their lives the words of the Book of Genesis: </a:t>
            </a:r>
          </a:p>
          <a:p>
            <a:pPr algn="l" rtl="0">
              <a:buNone/>
            </a:pPr>
            <a:r>
              <a:rPr lang="uk-UA" sz="2800" i="1" dirty="0">
                <a:latin typeface="Times New Roman" pitchFamily="18" charset="0"/>
                <a:cs typeface="Times New Roman" pitchFamily="18" charset="0"/>
              </a:rPr>
              <a:t>God created man in his own image, in the image of God </a:t>
            </a:r>
          </a:p>
          <a:p>
            <a:pPr algn="l" rtl="0">
              <a:buNone/>
            </a:pPr>
            <a:r>
              <a:rPr lang="uk-UA" sz="2800" i="1" dirty="0">
                <a:latin typeface="Times New Roman" pitchFamily="18" charset="0"/>
                <a:cs typeface="Times New Roman" pitchFamily="18" charset="0"/>
              </a:rPr>
              <a:t>created them</a:t>
            </a:r>
            <a:r>
              <a:rPr lang="uk-UA" sz="2800" dirty="0">
                <a:latin typeface="Times New Roman" pitchFamily="18" charset="0"/>
                <a:cs typeface="Times New Roman" pitchFamily="18" charset="0"/>
              </a:rPr>
              <a:t>. </a:t>
            </a:r>
          </a:p>
          <a:p>
            <a:pPr algn="l" rtl="0">
              <a:buNone/>
            </a:pPr>
            <a:endParaRPr lang="uk-UA" sz="2800" dirty="0">
              <a:latin typeface="Times New Roman" pitchFamily="18" charset="0"/>
              <a:cs typeface="Times New Roman" pitchFamily="18" charset="0"/>
            </a:endParaRPr>
          </a:p>
          <a:p>
            <a:pPr algn="l" rtl="0">
              <a:buNone/>
            </a:pPr>
            <a:endParaRPr lang="uk-UA" dirty="0"/>
          </a:p>
        </p:txBody>
      </p:sp>
      <p:pic>
        <p:nvPicPr>
          <p:cNvPr id="5" name="Immagine 4" descr="102002~La-Sacra-Famiglia-Posters.jpg"/>
          <p:cNvPicPr>
            <a:picLocks noChangeAspect="1"/>
          </p:cNvPicPr>
          <p:nvPr/>
        </p:nvPicPr>
        <p:blipFill>
          <a:blip r:embed="rId2" cstate="print"/>
          <a:stretch>
            <a:fillRect/>
          </a:stretch>
        </p:blipFill>
        <p:spPr>
          <a:xfrm>
            <a:off x="6300192" y="1628800"/>
            <a:ext cx="2146121" cy="27911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endParaRPr lang="uk-UA" dirty="0"/>
          </a:p>
        </p:txBody>
      </p:sp>
      <p:pic>
        <p:nvPicPr>
          <p:cNvPr id="5" name="Segnaposto contenuto 4" descr="sacro cuore 2.jpg"/>
          <p:cNvPicPr>
            <a:picLocks noGrp="1" noChangeAspect="1"/>
          </p:cNvPicPr>
          <p:nvPr>
            <p:ph sz="quarter" idx="1"/>
          </p:nvPr>
        </p:nvPicPr>
        <p:blipFill>
          <a:blip r:embed="rId2" cstate="print"/>
          <a:stretch>
            <a:fillRect/>
          </a:stretch>
        </p:blipFill>
        <p:spPr>
          <a:xfrm>
            <a:off x="1691680" y="1916832"/>
            <a:ext cx="5798358" cy="4104456"/>
          </a:xfrm>
          <a:prstGeom prst="ellipse">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God places the responsibility on man by giving authority: </a:t>
            </a:r>
            <a:r>
              <a:rPr lang="uk-UA" sz="2800" i="1" dirty="0"/>
              <a:t>"Subordinate it to yourself [land]; rule over the fish of the sea, over the birds of the air ... ”</a:t>
            </a:r>
            <a:r>
              <a:rPr lang="uk-UA" sz="2800" dirty="0"/>
              <a:t>, which requires from the spouses special cooperation with God and among themselves: to be a </a:t>
            </a:r>
            <a:r>
              <a:rPr lang="en-US" sz="2800" dirty="0"/>
              <a:t>foundation</a:t>
            </a:r>
            <a:r>
              <a:rPr lang="uk-UA" sz="2800" dirty="0"/>
              <a:t> and support, consolation and comfort for each other in the completion of God's plan - the likeness of man and all mankind to God.</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The second biblical story gives a more detailed description of the process of human creation. </a:t>
            </a:r>
            <a:br>
              <a:rPr lang="uk-UA" sz="2800" dirty="0"/>
            </a:br>
            <a:r>
              <a:rPr lang="uk-UA" sz="2800" dirty="0"/>
              <a:t>God creates man, Adam, </a:t>
            </a:r>
            <a:r>
              <a:rPr lang="uk-UA" sz="2800" i="1" dirty="0"/>
              <a:t>"From earth dust"</a:t>
            </a:r>
            <a:r>
              <a:rPr lang="uk-UA" sz="2800" dirty="0"/>
              <a:t> (Gen. 2: 7), which means the bodily (material) dimension of man, and </a:t>
            </a:r>
            <a:r>
              <a:rPr lang="uk-UA" sz="2800" i="1" dirty="0"/>
              <a:t>"Breathed into his nostrils the breath of life, and the man became a living being" </a:t>
            </a:r>
            <a:r>
              <a:rPr lang="uk-UA" sz="2800" dirty="0"/>
              <a:t>(Gen. 2: 7), that is, the image of God was implanted in man: the mind, free will - the immortal soul and spirit.</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l" rtl="0"/>
            <a:r>
              <a:rPr lang="uk-UA" sz="3600" b="1" dirty="0">
                <a:solidFill>
                  <a:srgbClr val="FF0000"/>
                </a:solidFill>
              </a:rPr>
              <a:t>The family is the home Church</a:t>
            </a:r>
            <a:endParaRPr lang="uk-UA" dirty="0"/>
          </a:p>
        </p:txBody>
      </p:sp>
      <p:sp>
        <p:nvSpPr>
          <p:cNvPr id="3" name="Segnaposto contenuto 2"/>
          <p:cNvSpPr>
            <a:spLocks noGrp="1"/>
          </p:cNvSpPr>
          <p:nvPr>
            <p:ph sz="quarter" idx="1"/>
          </p:nvPr>
        </p:nvSpPr>
        <p:spPr/>
        <p:txBody>
          <a:bodyPr>
            <a:normAutofit/>
          </a:bodyPr>
          <a:lstStyle/>
          <a:p>
            <a:pPr algn="l" rtl="0"/>
            <a:r>
              <a:rPr lang="uk-UA" sz="2800" i="1" dirty="0"/>
              <a:t>"It's not good for a man to be himself" </a:t>
            </a:r>
            <a:r>
              <a:rPr lang="uk-UA" sz="2800" dirty="0"/>
              <a:t>(Gen. 2:18) - God creates for Adam a community of communication and love, creates a woman, Eve, in whom Adam saw a person equal to himself, similar and worthy of himself, who became his closest, given by God to help, to realize that special mission given by God.</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rtl="0"/>
            <a:r>
              <a:rPr lang="uk-UA" sz="3600" b="1" dirty="0">
                <a:solidFill>
                  <a:srgbClr val="FF0000"/>
                </a:solidFill>
              </a:rPr>
              <a:t>Family </a:t>
            </a:r>
            <a:r>
              <a:rPr lang="en-US" sz="3600" b="1" dirty="0">
                <a:solidFill>
                  <a:srgbClr val="FF0000"/>
                </a:solidFill>
              </a:rPr>
              <a:t>as a</a:t>
            </a:r>
            <a:r>
              <a:rPr lang="uk-UA" sz="3600" b="1" dirty="0">
                <a:solidFill>
                  <a:srgbClr val="FF0000"/>
                </a:solidFill>
              </a:rPr>
              <a:t> </a:t>
            </a:r>
            <a:r>
              <a:rPr lang="en-US" sz="3600" b="1" dirty="0">
                <a:solidFill>
                  <a:srgbClr val="FF0000"/>
                </a:solidFill>
              </a:rPr>
              <a:t>H</a:t>
            </a:r>
            <a:r>
              <a:rPr lang="uk-UA" sz="3600" b="1" dirty="0">
                <a:solidFill>
                  <a:srgbClr val="FF0000"/>
                </a:solidFill>
              </a:rPr>
              <a:t>ome Church</a:t>
            </a:r>
            <a:endParaRPr lang="uk-UA" dirty="0"/>
          </a:p>
        </p:txBody>
      </p:sp>
      <p:sp>
        <p:nvSpPr>
          <p:cNvPr id="3" name="Segnaposto contenuto 2"/>
          <p:cNvSpPr>
            <a:spLocks noGrp="1"/>
          </p:cNvSpPr>
          <p:nvPr>
            <p:ph sz="quarter" idx="1"/>
          </p:nvPr>
        </p:nvSpPr>
        <p:spPr/>
        <p:txBody>
          <a:bodyPr>
            <a:normAutofit/>
          </a:bodyPr>
          <a:lstStyle/>
          <a:p>
            <a:pPr algn="l" rtl="0"/>
            <a:r>
              <a:rPr lang="uk-UA" sz="2800" dirty="0"/>
              <a:t>Man and woman are essentially the same (as the image of God), but at the same time from the very beginning are different in their sex, which is a prerequisite for intimacy between them - so close that both become </a:t>
            </a:r>
            <a:r>
              <a:rPr lang="uk-UA" sz="2800" i="1" dirty="0"/>
              <a:t>"One body" </a:t>
            </a:r>
            <a:r>
              <a:rPr lang="uk-UA" sz="2800" dirty="0"/>
              <a:t>(Gen. 2:24).</a:t>
            </a:r>
            <a:endParaRPr lang="uk-UA" sz="2800" dirty="0">
              <a:solidFill>
                <a:srgbClr val="00B050"/>
              </a:solidFill>
              <a:latin typeface="Times New Roman" pitchFamily="18" charset="0"/>
              <a:cs typeface="Times New Roman"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1358</TotalTime>
  <Words>3381</Words>
  <Application>Microsoft Office PowerPoint</Application>
  <PresentationFormat>On-screen Show (4:3)</PresentationFormat>
  <Paragraphs>263</Paragraphs>
  <Slides>57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57</vt:i4>
      </vt:variant>
    </vt:vector>
  </HeadingPairs>
  <TitlesOfParts>
    <vt:vector size="63" baseType="lpstr">
      <vt:lpstr>Book Antiqua</vt:lpstr>
      <vt:lpstr>Century Schoolbook</vt:lpstr>
      <vt:lpstr>Times New Roman</vt:lpstr>
      <vt:lpstr>Wingdings</vt:lpstr>
      <vt:lpstr>Wingdings 2</vt:lpstr>
      <vt:lpstr>Città</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The family is the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Family as a Home Church</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UGCC Catechism about the family</vt:lpstr>
      <vt:lpstr>PowerPoint Presentation</vt:lpstr>
      <vt:lpstr>PowerPoint Presentation</vt:lpstr>
      <vt:lpstr>The family is the home Church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family is the home Church</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Подружжя - спільнота любові та життя </dc:title>
  <dc:creator>home</dc:creator>
  <cp:lastModifiedBy>Volodymyr Nesterenko</cp:lastModifiedBy>
  <cp:revision>88</cp:revision>
  <dcterms:created xsi:type="dcterms:W3CDTF">2012-04-26T08:49:03Z</dcterms:created>
  <dcterms:modified xsi:type="dcterms:W3CDTF">2022-07-15T14:37:00Z</dcterms:modified>
</cp:coreProperties>
</file>