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endParaRPr lang="fr-F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fr-FR"/>
          </a:p>
        </p:txBody>
      </p:sp>
      <p:sp>
        <p:nvSpPr>
          <p:cNvPr id="4" name="Segnaposto data 3"/>
          <p:cNvSpPr>
            <a:spLocks noGrp="1"/>
          </p:cNvSpPr>
          <p:nvPr>
            <p:ph type="dt" sz="half" idx="10"/>
          </p:nvPr>
        </p:nvSpPr>
        <p:spPr/>
        <p:txBody>
          <a:bodyPr/>
          <a:lstStyle/>
          <a:p>
            <a:fld id="{4B6055F8-1D02-4417-9241-55C834FD9970}" type="datetimeFigureOut">
              <a:rPr lang="it-IT" smtClean="0"/>
              <a:pPr/>
              <a:t>15/07/2022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fr-F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p:cNvSpPr>
            <a:spLocks noGrp="1"/>
          </p:cNvSpPr>
          <p:nvPr>
            <p:ph type="dt" sz="half" idx="10"/>
          </p:nvPr>
        </p:nvSpPr>
        <p:spPr/>
        <p:txBody>
          <a:bodyPr/>
          <a:lstStyle/>
          <a:p>
            <a:fld id="{4B6055F8-1D02-4417-9241-55C834FD9970}" type="datetimeFigureOut">
              <a:rPr lang="it-IT" smtClean="0"/>
              <a:pPr/>
              <a:t>15/07/2022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fr-F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p:cNvSpPr>
            <a:spLocks noGrp="1"/>
          </p:cNvSpPr>
          <p:nvPr>
            <p:ph type="dt" sz="half" idx="10"/>
          </p:nvPr>
        </p:nvSpPr>
        <p:spPr/>
        <p:txBody>
          <a:bodyPr/>
          <a:lstStyle/>
          <a:p>
            <a:fld id="{4B6055F8-1D02-4417-9241-55C834FD9970}" type="datetimeFigureOut">
              <a:rPr lang="it-IT" smtClean="0"/>
              <a:pPr/>
              <a:t>15/07/2022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fr-F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p:cNvSpPr>
            <a:spLocks noGrp="1"/>
          </p:cNvSpPr>
          <p:nvPr>
            <p:ph type="dt" sz="half" idx="10"/>
          </p:nvPr>
        </p:nvSpPr>
        <p:spPr/>
        <p:txBody>
          <a:bodyPr/>
          <a:lstStyle/>
          <a:p>
            <a:fld id="{4B6055F8-1D02-4417-9241-55C834FD9970}" type="datetimeFigureOut">
              <a:rPr lang="it-IT" smtClean="0"/>
              <a:pPr/>
              <a:t>15/07/2022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endParaRPr lang="fr-F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15/07/2022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fr-F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5" name="Segnaposto data 4"/>
          <p:cNvSpPr>
            <a:spLocks noGrp="1"/>
          </p:cNvSpPr>
          <p:nvPr>
            <p:ph type="dt" sz="half" idx="10"/>
          </p:nvPr>
        </p:nvSpPr>
        <p:spPr/>
        <p:txBody>
          <a:bodyPr/>
          <a:lstStyle/>
          <a:p>
            <a:fld id="{4B6055F8-1D02-4417-9241-55C834FD9970}" type="datetimeFigureOut">
              <a:rPr lang="it-IT" smtClean="0"/>
              <a:pPr/>
              <a:t>15/07/2022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endParaRPr lang="fr-F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7" name="Segnaposto data 6"/>
          <p:cNvSpPr>
            <a:spLocks noGrp="1"/>
          </p:cNvSpPr>
          <p:nvPr>
            <p:ph type="dt" sz="half" idx="10"/>
          </p:nvPr>
        </p:nvSpPr>
        <p:spPr/>
        <p:txBody>
          <a:bodyPr/>
          <a:lstStyle/>
          <a:p>
            <a:fld id="{4B6055F8-1D02-4417-9241-55C834FD9970}" type="datetimeFigureOut">
              <a:rPr lang="it-IT" smtClean="0"/>
              <a:pPr/>
              <a:t>15/07/2022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fr-FR"/>
          </a:p>
        </p:txBody>
      </p:sp>
      <p:sp>
        <p:nvSpPr>
          <p:cNvPr id="3" name="Segnaposto data 2"/>
          <p:cNvSpPr>
            <a:spLocks noGrp="1"/>
          </p:cNvSpPr>
          <p:nvPr>
            <p:ph type="dt" sz="half" idx="10"/>
          </p:nvPr>
        </p:nvSpPr>
        <p:spPr/>
        <p:txBody>
          <a:bodyPr/>
          <a:lstStyle/>
          <a:p>
            <a:fld id="{4B6055F8-1D02-4417-9241-55C834FD9970}" type="datetimeFigureOut">
              <a:rPr lang="it-IT" smtClean="0"/>
              <a:pPr/>
              <a:t>15/07/2022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15/07/2022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endParaRPr lang="fr-F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15/07/2022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endParaRPr lang="fr-F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15/07/2022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endParaRPr lang="fr-F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15/07/2022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a:t>
            </a:fld>
            <a:endParaRPr lang="it-IT"/>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4293096"/>
            <a:ext cx="8077200" cy="1673352"/>
          </a:xfrm>
        </p:spPr>
        <p:txBody>
          <a:bodyPr>
            <a:normAutofit/>
          </a:bodyPr>
          <a:lstStyle/>
          <a:p>
            <a:pPr algn="l" rtl="0"/>
            <a:r>
              <a:rPr lang="uk-UA" sz="36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MORAL ASPECTS OF </a:t>
            </a:r>
            <a:r>
              <a:rPr lang="en-US" sz="36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CHILD</a:t>
            </a:r>
            <a:r>
              <a:rPr lang="uk-UA" sz="36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BIRTH</a:t>
            </a:r>
            <a:endParaRPr lang="fr-FR" sz="36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R DESTINE" pitchFamily="2" charset="0"/>
            </a:endParaRPr>
          </a:p>
        </p:txBody>
      </p:sp>
      <p:sp>
        <p:nvSpPr>
          <p:cNvPr id="5" name="CasellaDiTesto 4"/>
          <p:cNvSpPr txBox="1"/>
          <p:nvPr/>
        </p:nvSpPr>
        <p:spPr>
          <a:xfrm>
            <a:off x="6444208" y="6381328"/>
            <a:ext cx="2747612" cy="307777"/>
          </a:xfrm>
          <a:prstGeom prst="rect">
            <a:avLst/>
          </a:prstGeom>
          <a:noFill/>
        </p:spPr>
        <p:txBody>
          <a:bodyPr wrap="none" rtlCol="0">
            <a:spAutoFit/>
          </a:bodyPr>
          <a:lstStyle/>
          <a:p>
            <a:pPr algn="l" rtl="0"/>
            <a:r>
              <a:rPr lang="uk-UA" sz="1400" dirty="0">
                <a:solidFill>
                  <a:schemeClr val="bg1"/>
                </a:solidFill>
              </a:rPr>
              <a:t>Father V</a:t>
            </a:r>
            <a:r>
              <a:rPr lang="en-US" sz="1400" dirty="0" err="1">
                <a:solidFill>
                  <a:schemeClr val="bg1"/>
                </a:solidFill>
              </a:rPr>
              <a:t>olodymyr</a:t>
            </a:r>
            <a:r>
              <a:rPr lang="uk-UA" sz="1400" dirty="0">
                <a:solidFill>
                  <a:schemeClr val="bg1"/>
                </a:solidFill>
              </a:rPr>
              <a:t> NESTERENKO</a:t>
            </a:r>
            <a:endParaRPr lang="fr-FR" sz="1400" dirty="0">
              <a:solidFill>
                <a:schemeClr val="bg1"/>
              </a:solidFill>
            </a:endParaRPr>
          </a:p>
        </p:txBody>
      </p:sp>
      <p:pic>
        <p:nvPicPr>
          <p:cNvPr id="17410" name="Picture 2" descr="http://i.ytimg.com/vi/QkDxD1z7TNE/sddefault.jpg"/>
          <p:cNvPicPr>
            <a:picLocks noChangeAspect="1" noChangeArrowheads="1"/>
          </p:cNvPicPr>
          <p:nvPr/>
        </p:nvPicPr>
        <p:blipFill>
          <a:blip r:embed="rId2" cstate="print">
            <a:lum bright="10000"/>
          </a:blip>
          <a:srcRect/>
          <a:stretch>
            <a:fillRect/>
          </a:stretch>
        </p:blipFill>
        <p:spPr bwMode="auto">
          <a:xfrm>
            <a:off x="2339752" y="476672"/>
            <a:ext cx="4896544" cy="3672408"/>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RESPONSIBILITY FOR POTENTIAL </a:t>
            </a:r>
            <a:br>
              <a:rPr lang="uk-UA" sz="3200" dirty="0">
                <a:solidFill>
                  <a:srgbClr val="FF0000"/>
                </a:solidFill>
              </a:rPr>
            </a:br>
            <a:r>
              <a:rPr lang="uk-UA" sz="3200" dirty="0">
                <a:solidFill>
                  <a:srgbClr val="FF0000"/>
                </a:solidFill>
              </a:rPr>
              <a:t>AND REAL FATHERHOOD AND MOTHERHOOD</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340768"/>
            <a:ext cx="7632848" cy="3662541"/>
          </a:xfrm>
          <a:prstGeom prst="rect">
            <a:avLst/>
          </a:prstGeom>
          <a:noFill/>
        </p:spPr>
        <p:txBody>
          <a:bodyPr wrap="square" rtlCol="0">
            <a:spAutoFit/>
          </a:bodyPr>
          <a:lstStyle/>
          <a:p>
            <a:pPr algn="l" rtl="0">
              <a:buFont typeface="Wingdings" pitchFamily="2" charset="2"/>
              <a:buChar char="§"/>
            </a:pPr>
            <a:r>
              <a:rPr lang="ru-RU" sz="3200" dirty="0"/>
              <a:t>Parents who want to do their job well and responsibly to pass on life cannot and do not have the right to act arbitrarily. </a:t>
            </a:r>
          </a:p>
          <a:p>
            <a:pPr algn="l" rtl="0"/>
            <a:endParaRPr lang="ru-RU" sz="800" dirty="0"/>
          </a:p>
          <a:p>
            <a:pPr algn="l" rtl="0">
              <a:buFont typeface="Wingdings" pitchFamily="2" charset="2"/>
              <a:buChar char="§"/>
            </a:pPr>
            <a:r>
              <a:rPr lang="ru-RU" sz="3200" dirty="0"/>
              <a:t>Morally acceptable ways of managing fertility do not depend only on their own arbitrary desire. </a:t>
            </a:r>
            <a:endParaRPr lang="fr-F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RESPONSIBILITY FOR POTENTIAL </a:t>
            </a:r>
            <a:br>
              <a:rPr lang="uk-UA" sz="3200" dirty="0">
                <a:solidFill>
                  <a:srgbClr val="FF0000"/>
                </a:solidFill>
              </a:rPr>
            </a:br>
            <a:r>
              <a:rPr lang="uk-UA" sz="3200" dirty="0">
                <a:solidFill>
                  <a:srgbClr val="FF0000"/>
                </a:solidFill>
              </a:rPr>
              <a:t>AND REAL FATHERHOOD AND MOTHERHOOD</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340768"/>
            <a:ext cx="7632848" cy="3046988"/>
          </a:xfrm>
          <a:prstGeom prst="rect">
            <a:avLst/>
          </a:prstGeom>
          <a:noFill/>
        </p:spPr>
        <p:txBody>
          <a:bodyPr wrap="square" rtlCol="0">
            <a:spAutoFit/>
          </a:bodyPr>
          <a:lstStyle/>
          <a:p>
            <a:pPr algn="l" rtl="0">
              <a:buFont typeface="Wingdings" pitchFamily="2" charset="2"/>
              <a:buChar char="§"/>
            </a:pPr>
            <a:r>
              <a:rPr lang="ru-RU" sz="3200" dirty="0"/>
              <a:t>They are obliged to orient their behavior to God's plan of creation, which, on the one hand, is expressed in the essence of marriage and its acts, and on the other - it is proclaimed by the constant teaching of the Church.</a:t>
            </a:r>
            <a:endParaRPr lang="fr-F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RESPONSIBILITY FOR POTENTIAL </a:t>
            </a:r>
            <a:br>
              <a:rPr lang="uk-UA" sz="3200" dirty="0">
                <a:solidFill>
                  <a:srgbClr val="FF0000"/>
                </a:solidFill>
              </a:rPr>
            </a:br>
            <a:r>
              <a:rPr lang="uk-UA" sz="3200" dirty="0">
                <a:solidFill>
                  <a:srgbClr val="FF0000"/>
                </a:solidFill>
              </a:rPr>
              <a:t>AND REAL FATHERHOOD AND MOTHERHOOD</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340768"/>
            <a:ext cx="7632848" cy="3539430"/>
          </a:xfrm>
          <a:prstGeom prst="rect">
            <a:avLst/>
          </a:prstGeom>
          <a:noFill/>
        </p:spPr>
        <p:txBody>
          <a:bodyPr wrap="square" rtlCol="0">
            <a:spAutoFit/>
          </a:bodyPr>
          <a:lstStyle/>
          <a:p>
            <a:pPr algn="l" rtl="0">
              <a:buFont typeface="Wingdings" pitchFamily="2" charset="2"/>
              <a:buChar char="§"/>
            </a:pPr>
            <a:r>
              <a:rPr lang="uk-UA" sz="3200" dirty="0"/>
              <a:t>Realization of responsible motherhood and fatherhood promotes </a:t>
            </a:r>
            <a:r>
              <a:rPr lang="uk-UA" sz="3200" i="1" dirty="0">
                <a:solidFill>
                  <a:srgbClr val="FF0000"/>
                </a:solidFill>
              </a:rPr>
              <a:t>fertility recognition methods (</a:t>
            </a:r>
            <a:r>
              <a:rPr lang="en-US" sz="3200" i="1" dirty="0">
                <a:solidFill>
                  <a:srgbClr val="FF0000"/>
                </a:solidFill>
              </a:rPr>
              <a:t>FRM</a:t>
            </a:r>
            <a:r>
              <a:rPr lang="uk-UA" sz="3200" i="1" dirty="0">
                <a:solidFill>
                  <a:srgbClr val="FF0000"/>
                </a:solidFill>
              </a:rPr>
              <a:t>), </a:t>
            </a:r>
            <a:r>
              <a:rPr lang="uk-UA" sz="3200" dirty="0"/>
              <a:t>which are based on knowledge of human anatomy and physiology and at the same time respect human dignity and all aspects of human sexuality. </a:t>
            </a:r>
            <a:endParaRPr lang="fr-FR"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RESPONSIBILITY FOR POTENTIAL </a:t>
            </a:r>
            <a:br>
              <a:rPr lang="uk-UA" sz="3200" dirty="0">
                <a:solidFill>
                  <a:srgbClr val="FF0000"/>
                </a:solidFill>
              </a:rPr>
            </a:br>
            <a:r>
              <a:rPr lang="uk-UA" sz="3200" dirty="0">
                <a:solidFill>
                  <a:srgbClr val="FF0000"/>
                </a:solidFill>
              </a:rPr>
              <a:t>AND REAL FATHERHOOD AND MOTHERHOOD</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340768"/>
            <a:ext cx="7632848" cy="4524315"/>
          </a:xfrm>
          <a:prstGeom prst="rect">
            <a:avLst/>
          </a:prstGeom>
          <a:noFill/>
        </p:spPr>
        <p:txBody>
          <a:bodyPr wrap="square" rtlCol="0">
            <a:spAutoFit/>
          </a:bodyPr>
          <a:lstStyle/>
          <a:p>
            <a:pPr algn="l" rtl="0">
              <a:buFont typeface="Wingdings" pitchFamily="2" charset="2"/>
              <a:buChar char="§"/>
            </a:pPr>
            <a:r>
              <a:rPr lang="en-US" sz="3200" dirty="0"/>
              <a:t>FRM</a:t>
            </a:r>
            <a:r>
              <a:rPr lang="uk-UA" sz="3200" dirty="0"/>
              <a:t>s are </a:t>
            </a:r>
            <a:r>
              <a:rPr lang="uk-UA" sz="3200" i="1" dirty="0"/>
              <a:t>temporary restraint</a:t>
            </a:r>
            <a:r>
              <a:rPr lang="uk-UA" sz="3200" dirty="0"/>
              <a:t> from sexual intercourse, if a married couple, having serious reasons for this (medical, economic and others), wants to postpone the birth of a child. </a:t>
            </a:r>
          </a:p>
          <a:p>
            <a:pPr algn="l" rtl="0">
              <a:buFont typeface="Wingdings" pitchFamily="2" charset="2"/>
              <a:buChar char="§"/>
            </a:pPr>
            <a:r>
              <a:rPr lang="uk-UA" sz="3200" dirty="0"/>
              <a:t>These methods exclude any interference in the proper functioning of the human body and do not violate the natural order of sexual intercourse. </a:t>
            </a:r>
            <a:endParaRPr lang="fr-FR"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RESPONSIBILITY FOR POTENTIAL </a:t>
            </a:r>
            <a:br>
              <a:rPr lang="uk-UA" sz="3200" dirty="0">
                <a:solidFill>
                  <a:srgbClr val="FF0000"/>
                </a:solidFill>
              </a:rPr>
            </a:br>
            <a:r>
              <a:rPr lang="uk-UA" sz="3200" dirty="0">
                <a:solidFill>
                  <a:srgbClr val="FF0000"/>
                </a:solidFill>
              </a:rPr>
              <a:t>AND REAL FATHERHOOD AND MOTHERHOOD</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340768"/>
            <a:ext cx="7632848" cy="2554545"/>
          </a:xfrm>
          <a:prstGeom prst="rect">
            <a:avLst/>
          </a:prstGeom>
          <a:noFill/>
        </p:spPr>
        <p:txBody>
          <a:bodyPr wrap="square" rtlCol="0">
            <a:spAutoFit/>
          </a:bodyPr>
          <a:lstStyle/>
          <a:p>
            <a:pPr algn="l" rtl="0">
              <a:buFont typeface="Wingdings" pitchFamily="2" charset="2"/>
              <a:buChar char="§"/>
            </a:pPr>
            <a:r>
              <a:rPr lang="uk-UA" sz="3200" dirty="0"/>
              <a:t>The advantage of </a:t>
            </a:r>
            <a:r>
              <a:rPr lang="en-US" sz="3200" dirty="0"/>
              <a:t>FRM</a:t>
            </a:r>
            <a:r>
              <a:rPr lang="uk-UA" sz="3200" dirty="0"/>
              <a:t> is that they help men and women to know and understand each other better, teach to dominate the sensory-emotional sphere, develop marital dialogue, give inner freedom and joy. </a:t>
            </a:r>
            <a:endParaRPr lang="fr-FR"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DENIAL OF RESPONSIBLE FATHER</a:t>
            </a:r>
            <a:r>
              <a:rPr lang="en-US" sz="3200" dirty="0">
                <a:solidFill>
                  <a:srgbClr val="FF0000"/>
                </a:solidFill>
              </a:rPr>
              <a:t>HOOD</a:t>
            </a:r>
            <a:r>
              <a:rPr lang="uk-UA" sz="3200" dirty="0">
                <a:solidFill>
                  <a:srgbClr val="FF0000"/>
                </a:solidFill>
              </a:rPr>
              <a:t> </a:t>
            </a:r>
            <a:br>
              <a:rPr lang="en-US" sz="3200" dirty="0">
                <a:solidFill>
                  <a:srgbClr val="FF0000"/>
                </a:solidFill>
              </a:rPr>
            </a:br>
            <a:r>
              <a:rPr lang="uk-UA" sz="3200" dirty="0">
                <a:solidFill>
                  <a:srgbClr val="FF0000"/>
                </a:solidFill>
              </a:rPr>
              <a:t>AND MOTHERHOOD</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340768"/>
            <a:ext cx="7632848" cy="4154984"/>
          </a:xfrm>
          <a:prstGeom prst="rect">
            <a:avLst/>
          </a:prstGeom>
          <a:noFill/>
        </p:spPr>
        <p:txBody>
          <a:bodyPr wrap="square" rtlCol="0">
            <a:spAutoFit/>
          </a:bodyPr>
          <a:lstStyle/>
          <a:p>
            <a:pPr algn="l" rtl="0">
              <a:buFont typeface="Wingdings" pitchFamily="2" charset="2"/>
              <a:buChar char="§"/>
            </a:pPr>
            <a:r>
              <a:rPr lang="uk-UA" sz="3200" dirty="0"/>
              <a:t>Because of human weakness, impurity and sin can creep into married life. </a:t>
            </a:r>
          </a:p>
          <a:p>
            <a:pPr algn="l" rtl="0"/>
            <a:endParaRPr lang="uk-UA" sz="800" dirty="0"/>
          </a:p>
          <a:p>
            <a:pPr algn="l" rtl="0">
              <a:buFont typeface="Wingdings" pitchFamily="2" charset="2"/>
              <a:buChar char="§"/>
            </a:pPr>
            <a:r>
              <a:rPr lang="uk-UA" sz="3200" dirty="0"/>
              <a:t>Especially this is evident in the attitude to childbearing, namely in the denial of this goal of the spouses (</a:t>
            </a:r>
            <a:r>
              <a:rPr lang="uk-UA" sz="3200" b="1" dirty="0">
                <a:solidFill>
                  <a:srgbClr val="FF0000"/>
                </a:solidFill>
              </a:rPr>
              <a:t>contraception and sterilization</a:t>
            </a:r>
            <a:r>
              <a:rPr lang="uk-UA" sz="3200" dirty="0"/>
              <a:t>) or the destruction of a new life already conceived (</a:t>
            </a:r>
            <a:r>
              <a:rPr lang="uk-UA" sz="3200" b="1" dirty="0">
                <a:solidFill>
                  <a:srgbClr val="FF0000"/>
                </a:solidFill>
              </a:rPr>
              <a:t>abortion</a:t>
            </a:r>
            <a:r>
              <a:rPr lang="uk-UA" sz="3200" dirty="0"/>
              <a:t>). </a:t>
            </a:r>
            <a:endParaRPr lang="fr-F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DENIAL OF RESPONSIBLE FATHER</a:t>
            </a:r>
            <a:r>
              <a:rPr lang="en-US" sz="3200" dirty="0">
                <a:solidFill>
                  <a:srgbClr val="FF0000"/>
                </a:solidFill>
              </a:rPr>
              <a:t>HOOD</a:t>
            </a:r>
            <a:r>
              <a:rPr lang="uk-UA" sz="3200" dirty="0">
                <a:solidFill>
                  <a:srgbClr val="FF0000"/>
                </a:solidFill>
              </a:rPr>
              <a:t> AND MOTHERHOOD</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340768"/>
            <a:ext cx="7632848" cy="2554545"/>
          </a:xfrm>
          <a:prstGeom prst="rect">
            <a:avLst/>
          </a:prstGeom>
          <a:noFill/>
        </p:spPr>
        <p:txBody>
          <a:bodyPr wrap="square" rtlCol="0">
            <a:spAutoFit/>
          </a:bodyPr>
          <a:lstStyle/>
          <a:p>
            <a:pPr algn="l" rtl="0">
              <a:buFont typeface="Wingdings" pitchFamily="2" charset="2"/>
              <a:buChar char="§"/>
            </a:pPr>
            <a:r>
              <a:rPr lang="uk-UA" sz="3200" dirty="0"/>
              <a:t>In case of infertility, some couples resort to </a:t>
            </a:r>
            <a:r>
              <a:rPr lang="uk-UA" sz="3200" b="1" dirty="0">
                <a:solidFill>
                  <a:srgbClr val="FF0000"/>
                </a:solidFill>
              </a:rPr>
              <a:t>artificial insemination</a:t>
            </a:r>
            <a:r>
              <a:rPr lang="uk-UA" sz="3200" dirty="0"/>
              <a:t>, however, this method of having a child does not comply with the principles of responsibil</a:t>
            </a:r>
            <a:r>
              <a:rPr lang="en-US" sz="3200" dirty="0"/>
              <a:t>e</a:t>
            </a:r>
            <a:r>
              <a:rPr lang="uk-UA" sz="3200"/>
              <a:t> </a:t>
            </a:r>
            <a:r>
              <a:rPr lang="uk-UA" sz="3200" dirty="0"/>
              <a:t>paternity.</a:t>
            </a:r>
            <a:endParaRPr lang="fr-FR"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MORAL ASPECTS OF </a:t>
            </a:r>
            <a:r>
              <a:rPr lang="en-US" sz="32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CHILD</a:t>
            </a:r>
            <a:r>
              <a:rPr lang="uk-UA" sz="32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BIRTH</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196752"/>
            <a:ext cx="7632848" cy="4770537"/>
          </a:xfrm>
          <a:prstGeom prst="rect">
            <a:avLst/>
          </a:prstGeom>
          <a:noFill/>
        </p:spPr>
        <p:txBody>
          <a:bodyPr wrap="square" rtlCol="0">
            <a:spAutoFit/>
          </a:bodyPr>
          <a:lstStyle/>
          <a:p>
            <a:pPr algn="l" rtl="0">
              <a:buFont typeface="Wingdings" pitchFamily="2" charset="2"/>
              <a:buChar char="§"/>
            </a:pPr>
            <a:r>
              <a:rPr lang="uk-UA" sz="3200" dirty="0"/>
              <a:t>Marriage gives rise to a special responsibility of man and woman: responsibility for the common good of the family. </a:t>
            </a:r>
          </a:p>
          <a:p>
            <a:pPr algn="l" rtl="0"/>
            <a:endParaRPr lang="uk-UA" sz="800" dirty="0"/>
          </a:p>
          <a:p>
            <a:pPr algn="l" rtl="0">
              <a:buFont typeface="Wingdings" pitchFamily="2" charset="2"/>
              <a:buChar char="§"/>
            </a:pPr>
            <a:r>
              <a:rPr lang="uk-UA" sz="3200" dirty="0"/>
              <a:t>This common good is created by man, the value of the person and everything that determines the degree of his dignity. </a:t>
            </a:r>
          </a:p>
          <a:p>
            <a:pPr algn="l" rtl="0"/>
            <a:endParaRPr lang="uk-UA" sz="800" dirty="0"/>
          </a:p>
          <a:p>
            <a:pPr algn="l" rtl="0">
              <a:buFont typeface="Wingdings" pitchFamily="2" charset="2"/>
              <a:buChar char="§"/>
            </a:pPr>
            <a:r>
              <a:rPr lang="uk-UA" sz="3200" dirty="0"/>
              <a:t>Marital love requires a man and a woman to properly understand their duty of responsible parenthood.</a:t>
            </a:r>
            <a:endParaRPr lang="fr-F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PROPER UNDERSTANDING </a:t>
            </a:r>
            <a:r>
              <a:rPr lang="en-US" sz="3200" dirty="0">
                <a:solidFill>
                  <a:srgbClr val="FF0000"/>
                </a:solidFill>
              </a:rPr>
              <a:t>OF</a:t>
            </a:r>
            <a:br>
              <a:rPr lang="uk-UA" sz="3200" dirty="0">
                <a:solidFill>
                  <a:srgbClr val="FF0000"/>
                </a:solidFill>
              </a:rPr>
            </a:br>
            <a:r>
              <a:rPr lang="uk-UA" sz="3200" dirty="0">
                <a:solidFill>
                  <a:srgbClr val="FF0000"/>
                </a:solidFill>
              </a:rPr>
              <a:t>RESPONSIBLE PARENTING</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412776"/>
            <a:ext cx="7632848" cy="2554545"/>
          </a:xfrm>
          <a:prstGeom prst="rect">
            <a:avLst/>
          </a:prstGeom>
          <a:noFill/>
        </p:spPr>
        <p:txBody>
          <a:bodyPr wrap="square" rtlCol="0">
            <a:spAutoFit/>
          </a:bodyPr>
          <a:lstStyle/>
          <a:p>
            <a:pPr algn="l" rtl="0">
              <a:buFont typeface="Wingdings" pitchFamily="2" charset="2"/>
              <a:buChar char="§"/>
            </a:pPr>
            <a:r>
              <a:rPr lang="uk-UA" sz="3200" dirty="0"/>
              <a:t>Given the innate human urges and emotions, responsible parenting means that they must be mastered by the forces of reason and will. </a:t>
            </a:r>
          </a:p>
          <a:p>
            <a:pPr algn="l" rtl="0"/>
            <a:endParaRPr lang="uk-UA"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PROPER UNDERSTANDING </a:t>
            </a:r>
            <a:r>
              <a:rPr lang="en-US" sz="3200" dirty="0">
                <a:solidFill>
                  <a:srgbClr val="FF0000"/>
                </a:solidFill>
              </a:rPr>
              <a:t>OF</a:t>
            </a:r>
            <a:br>
              <a:rPr lang="uk-UA" sz="3200" dirty="0">
                <a:solidFill>
                  <a:srgbClr val="FF0000"/>
                </a:solidFill>
              </a:rPr>
            </a:br>
            <a:r>
              <a:rPr lang="uk-UA" sz="3200" dirty="0">
                <a:solidFill>
                  <a:srgbClr val="FF0000"/>
                </a:solidFill>
              </a:rPr>
              <a:t>RESPONSIBLE PARENTING</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340768"/>
            <a:ext cx="7632848" cy="5016758"/>
          </a:xfrm>
          <a:prstGeom prst="rect">
            <a:avLst/>
          </a:prstGeom>
          <a:noFill/>
        </p:spPr>
        <p:txBody>
          <a:bodyPr wrap="square" rtlCol="0">
            <a:spAutoFit/>
          </a:bodyPr>
          <a:lstStyle/>
          <a:p>
            <a:pPr algn="l" rtl="0">
              <a:buFont typeface="Wingdings" pitchFamily="2" charset="2"/>
              <a:buChar char="§"/>
            </a:pPr>
            <a:r>
              <a:rPr lang="uk-UA" sz="3200" dirty="0"/>
              <a:t>Taking into account the physical, economic, psychological and social conditions, responsible parenting should be practiced both by those who wisely and generously decide to have more children, and those who, for good reasons, respect moral precepts, decide not to have subsequent children for a certain period. definite or indefinite time. </a:t>
            </a:r>
            <a:endParaRPr lang="fr-F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PROPER UNDERSTANDING </a:t>
            </a:r>
            <a:r>
              <a:rPr lang="en-US" sz="3200" dirty="0">
                <a:solidFill>
                  <a:srgbClr val="FF0000"/>
                </a:solidFill>
              </a:rPr>
              <a:t>OF</a:t>
            </a:r>
            <a:br>
              <a:rPr lang="uk-UA" sz="3200" dirty="0">
                <a:solidFill>
                  <a:srgbClr val="FF0000"/>
                </a:solidFill>
              </a:rPr>
            </a:br>
            <a:r>
              <a:rPr lang="uk-UA" sz="3200" dirty="0">
                <a:solidFill>
                  <a:srgbClr val="FF0000"/>
                </a:solidFill>
              </a:rPr>
              <a:t>RESPONSIBLE PARENTING</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340768"/>
            <a:ext cx="7632848" cy="3046988"/>
          </a:xfrm>
          <a:prstGeom prst="rect">
            <a:avLst/>
          </a:prstGeom>
          <a:noFill/>
        </p:spPr>
        <p:txBody>
          <a:bodyPr wrap="square" rtlCol="0">
            <a:spAutoFit/>
          </a:bodyPr>
          <a:lstStyle/>
          <a:p>
            <a:pPr algn="l" rtl="0">
              <a:buFont typeface="Wingdings" pitchFamily="2" charset="2"/>
              <a:buChar char="§"/>
            </a:pPr>
            <a:r>
              <a:rPr lang="uk-UA" sz="3200" dirty="0"/>
              <a:t>The task of responsible parenthood requires friends to acknowledge their responsibilities to God, to themselves, to their families, and to human society, while maintaining a proper order of goodness and values. </a:t>
            </a:r>
            <a:endParaRPr lang="fr-F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RESPONSIBILITY FOR POTENTIAL </a:t>
            </a:r>
            <a:br>
              <a:rPr lang="uk-UA" sz="3200" dirty="0">
                <a:solidFill>
                  <a:srgbClr val="FF0000"/>
                </a:solidFill>
              </a:rPr>
            </a:br>
            <a:r>
              <a:rPr lang="uk-UA" sz="3200" dirty="0">
                <a:solidFill>
                  <a:srgbClr val="FF0000"/>
                </a:solidFill>
              </a:rPr>
              <a:t>AND REAL FATHERHOOD AND MOTHERHOOD</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340768"/>
            <a:ext cx="7632848" cy="4278094"/>
          </a:xfrm>
          <a:prstGeom prst="rect">
            <a:avLst/>
          </a:prstGeom>
          <a:noFill/>
        </p:spPr>
        <p:txBody>
          <a:bodyPr wrap="square" rtlCol="0">
            <a:spAutoFit/>
          </a:bodyPr>
          <a:lstStyle/>
          <a:p>
            <a:pPr algn="l" rtl="0">
              <a:buFont typeface="Wingdings" pitchFamily="2" charset="2"/>
              <a:buChar char="§"/>
            </a:pPr>
            <a:r>
              <a:rPr lang="uk-UA" sz="3200" dirty="0"/>
              <a:t>The birth of a new life is at the same time the beginning of a new stage in the life of a husband and wife: they become parents. </a:t>
            </a:r>
          </a:p>
          <a:p>
            <a:pPr algn="l" rtl="0"/>
            <a:endParaRPr lang="uk-UA" sz="800" dirty="0"/>
          </a:p>
          <a:p>
            <a:pPr algn="l" rtl="0">
              <a:buFont typeface="Wingdings" pitchFamily="2" charset="2"/>
              <a:buChar char="§"/>
            </a:pPr>
            <a:r>
              <a:rPr lang="uk-UA" sz="3200" dirty="0"/>
              <a:t>A woman is called to be a mother, just as a man is called to be a father. </a:t>
            </a:r>
          </a:p>
          <a:p>
            <a:pPr algn="l" rtl="0"/>
            <a:endParaRPr lang="uk-UA" sz="800" dirty="0"/>
          </a:p>
          <a:p>
            <a:pPr algn="l" rtl="0">
              <a:buFont typeface="Wingdings" pitchFamily="2" charset="2"/>
              <a:buChar char="§"/>
            </a:pPr>
            <a:r>
              <a:rPr lang="uk-UA" sz="3200" dirty="0"/>
              <a:t>The moment they give birth to a new person, they realize that calling.</a:t>
            </a:r>
            <a:endParaRPr lang="fr-F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RESPONSIBILITY FOR POTENTIAL </a:t>
            </a:r>
            <a:br>
              <a:rPr lang="uk-UA" sz="3200" dirty="0">
                <a:solidFill>
                  <a:srgbClr val="FF0000"/>
                </a:solidFill>
              </a:rPr>
            </a:br>
            <a:r>
              <a:rPr lang="uk-UA" sz="3200" dirty="0">
                <a:solidFill>
                  <a:srgbClr val="FF0000"/>
                </a:solidFill>
              </a:rPr>
              <a:t>AND REAL FATHERHOOD AND MOTHERHOOD</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340768"/>
            <a:ext cx="7632848" cy="3046988"/>
          </a:xfrm>
          <a:prstGeom prst="rect">
            <a:avLst/>
          </a:prstGeom>
          <a:noFill/>
        </p:spPr>
        <p:txBody>
          <a:bodyPr wrap="square" rtlCol="0">
            <a:spAutoFit/>
          </a:bodyPr>
          <a:lstStyle/>
          <a:p>
            <a:pPr algn="l" rtl="0">
              <a:buFont typeface="Wingdings" pitchFamily="2" charset="2"/>
              <a:buChar char="§"/>
            </a:pPr>
            <a:r>
              <a:rPr lang="uk-UA" sz="3200" dirty="0"/>
              <a:t>What was potentially inscribed in their nature becomes reality. </a:t>
            </a:r>
          </a:p>
          <a:p>
            <a:pPr algn="l" rtl="0"/>
            <a:endParaRPr lang="uk-UA" sz="3200" dirty="0"/>
          </a:p>
          <a:p>
            <a:pPr algn="l" rtl="0">
              <a:buFont typeface="Wingdings" pitchFamily="2" charset="2"/>
              <a:buChar char="§"/>
            </a:pPr>
            <a:r>
              <a:rPr lang="uk-UA" sz="3200" dirty="0"/>
              <a:t>They are responsible for their potential and then actual fatherhood and motherhood</a:t>
            </a:r>
            <a:endParaRPr lang="fr-F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RESPONSIBILITY FOR POTENTIAL </a:t>
            </a:r>
            <a:br>
              <a:rPr lang="uk-UA" sz="3200" dirty="0">
                <a:solidFill>
                  <a:srgbClr val="FF0000"/>
                </a:solidFill>
              </a:rPr>
            </a:br>
            <a:r>
              <a:rPr lang="uk-UA" sz="3200" dirty="0">
                <a:solidFill>
                  <a:srgbClr val="FF0000"/>
                </a:solidFill>
              </a:rPr>
              <a:t>AND REAL FATHERHOOD AND MOTHERHOOD</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340768"/>
            <a:ext cx="7632848" cy="3539430"/>
          </a:xfrm>
          <a:prstGeom prst="rect">
            <a:avLst/>
          </a:prstGeom>
          <a:noFill/>
        </p:spPr>
        <p:txBody>
          <a:bodyPr wrap="square" rtlCol="0">
            <a:spAutoFit/>
          </a:bodyPr>
          <a:lstStyle/>
          <a:p>
            <a:pPr algn="l" rtl="0">
              <a:buFont typeface="Wingdings" pitchFamily="2" charset="2"/>
              <a:buChar char="§"/>
            </a:pPr>
            <a:r>
              <a:rPr lang="uk-UA" sz="3200" dirty="0"/>
              <a:t>Human fatherhood and motherhood, despite their biological similarity to the fatherhood and motherhood of other living beings in nature, are meaningfully and uniquely similar to God, who forms the basis of the family as a community of human life, as a communion of persons united in love. </a:t>
            </a:r>
            <a:endParaRPr lang="fr-FR"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8280920" cy="936104"/>
          </a:xfrm>
        </p:spPr>
        <p:txBody>
          <a:bodyPr>
            <a:noAutofit/>
          </a:bodyPr>
          <a:lstStyle/>
          <a:p>
            <a:pPr rtl="0"/>
            <a:r>
              <a:rPr lang="uk-UA" sz="3200" dirty="0">
                <a:solidFill>
                  <a:srgbClr val="FF0000"/>
                </a:solidFill>
              </a:rPr>
              <a:t>RESPONSIBILITY FOR POTENTIAL </a:t>
            </a:r>
            <a:br>
              <a:rPr lang="uk-UA" sz="3200" dirty="0">
                <a:solidFill>
                  <a:srgbClr val="FF0000"/>
                </a:solidFill>
              </a:rPr>
            </a:br>
            <a:r>
              <a:rPr lang="uk-UA" sz="3200" dirty="0">
                <a:solidFill>
                  <a:srgbClr val="FF0000"/>
                </a:solidFill>
              </a:rPr>
              <a:t>AND REAL FATHERHOOD AND MOTHERHOOD</a:t>
            </a:r>
            <a:endParaRPr lang="fr-FR"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 DESTINE" pitchFamily="2" charset="0"/>
            </a:endParaRPr>
          </a:p>
        </p:txBody>
      </p:sp>
      <p:sp>
        <p:nvSpPr>
          <p:cNvPr id="6" name="CasellaDiTesto 5"/>
          <p:cNvSpPr txBox="1"/>
          <p:nvPr/>
        </p:nvSpPr>
        <p:spPr>
          <a:xfrm>
            <a:off x="827584" y="1340768"/>
            <a:ext cx="7632848" cy="3662541"/>
          </a:xfrm>
          <a:prstGeom prst="rect">
            <a:avLst/>
          </a:prstGeom>
          <a:noFill/>
        </p:spPr>
        <p:txBody>
          <a:bodyPr wrap="square" rtlCol="0">
            <a:spAutoFit/>
          </a:bodyPr>
          <a:lstStyle/>
          <a:p>
            <a:pPr algn="l" rtl="0">
              <a:buFont typeface="Wingdings" pitchFamily="2" charset="2"/>
              <a:buChar char="§"/>
            </a:pPr>
            <a:r>
              <a:rPr lang="uk-UA" sz="3200" dirty="0"/>
              <a:t>Responsible parenting involves understanding </a:t>
            </a:r>
            <a:r>
              <a:rPr lang="uk-UA" sz="3200" b="1" dirty="0"/>
              <a:t>what is sexual intercourse</a:t>
            </a:r>
            <a:r>
              <a:rPr lang="uk-UA" sz="3200" dirty="0"/>
              <a:t>. </a:t>
            </a:r>
          </a:p>
          <a:p>
            <a:pPr algn="l" rtl="0"/>
            <a:endParaRPr lang="uk-UA" sz="800" dirty="0"/>
          </a:p>
          <a:p>
            <a:pPr algn="l" rtl="0">
              <a:buFont typeface="Wingdings" pitchFamily="2" charset="2"/>
              <a:buChar char="§"/>
            </a:pPr>
            <a:r>
              <a:rPr lang="uk-UA" sz="3200" dirty="0"/>
              <a:t>For believers, the act leading to the birth of a child becomes even more important because it involves the special intervention of God the Creator. </a:t>
            </a:r>
            <a:endParaRPr lang="fr-FR" sz="3200" dirty="0"/>
          </a:p>
        </p:txBody>
      </p:sp>
    </p:spTree>
  </p:cSld>
  <p:clrMapOvr>
    <a:masterClrMapping/>
  </p:clrMapOvr>
</p:sld>
</file>

<file path=ppt/theme/theme1.xml><?xml version="1.0" encoding="utf-8"?>
<a:theme xmlns:a="http://schemas.openxmlformats.org/drawingml/2006/main" name="Tema di Office">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Galassi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TotalTime>
  <Words>786</Words>
  <Application>Microsoft Office PowerPoint</Application>
  <PresentationFormat>On-screen Show (4:3)</PresentationFormat>
  <Paragraphs>49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 DESTINE</vt:lpstr>
      <vt:lpstr>Arial</vt:lpstr>
      <vt:lpstr>Cambria</vt:lpstr>
      <vt:lpstr>Rockwell</vt:lpstr>
      <vt:lpstr>Wingdings</vt:lpstr>
      <vt:lpstr>Tema di Office</vt:lpstr>
      <vt:lpstr>MORAL ASPECTS OF CHILDBIRTH</vt:lpstr>
      <vt:lpstr>MORAL ASPECTS OF CHILDBIRTH</vt:lpstr>
      <vt:lpstr>PROPER UNDERSTANDING OF RESPONSIBLE PARENTING</vt:lpstr>
      <vt:lpstr>PROPER UNDERSTANDING OF RESPONSIBLE PARENTING</vt:lpstr>
      <vt:lpstr>PROPER UNDERSTANDING OF RESPONSIBLE PARENTING</vt:lpstr>
      <vt:lpstr>RESPONSIBILITY FOR POTENTIAL  AND REAL FATHERHOOD AND MOTHERHOOD</vt:lpstr>
      <vt:lpstr>RESPONSIBILITY FOR POTENTIAL  AND REAL FATHERHOOD AND MOTHERHOOD</vt:lpstr>
      <vt:lpstr>RESPONSIBILITY FOR POTENTIAL  AND REAL FATHERHOOD AND MOTHERHOOD</vt:lpstr>
      <vt:lpstr>RESPONSIBILITY FOR POTENTIAL  AND REAL FATHERHOOD AND MOTHERHOOD</vt:lpstr>
      <vt:lpstr>RESPONSIBILITY FOR POTENTIAL  AND REAL FATHERHOOD AND MOTHERHOOD</vt:lpstr>
      <vt:lpstr>RESPONSIBILITY FOR POTENTIAL  AND REAL FATHERHOOD AND MOTHERHOOD</vt:lpstr>
      <vt:lpstr>RESPONSIBILITY FOR POTENTIAL  AND REAL FATHERHOOD AND MOTHERHOOD</vt:lpstr>
      <vt:lpstr>RESPONSIBILITY FOR POTENTIAL  AND REAL FATHERHOOD AND MOTHERHOOD</vt:lpstr>
      <vt:lpstr>RESPONSIBILITY FOR POTENTIAL  AND REAL FATHERHOOD AND MOTHERHOOD</vt:lpstr>
      <vt:lpstr>DENIAL OF RESPONSIBLE FATHERHOOD  AND MOTHERHOOD</vt:lpstr>
      <vt:lpstr>DENIAL OF RESPONSIBLE FATHERHOOD AND MOTHERHOOD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Моральні аспекти подружнього єднання</dc:title>
  <dc:creator>VOLODYMYR NESTERENKO</dc:creator>
  <cp:lastModifiedBy>Volodymyr Nesterenko</cp:lastModifiedBy>
  <cp:revision>31</cp:revision>
  <dcterms:created xsi:type="dcterms:W3CDTF">2015-07-15T13:23:31Z</dcterms:created>
  <dcterms:modified xsi:type="dcterms:W3CDTF">2022-07-15T14:50:55Z</dcterms:modified>
</cp:coreProperties>
</file>