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fr-FR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fr-FR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293096"/>
            <a:ext cx="8077200" cy="1673352"/>
          </a:xfrm>
        </p:spPr>
        <p:txBody>
          <a:bodyPr>
            <a:normAutofit/>
          </a:bodyPr>
          <a:lstStyle/>
          <a:p>
            <a:pPr rtl="0"/>
            <a:r>
              <a:rPr lang="uk-UA" sz="4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MORAL ASPECTS OF MARRIAGE</a:t>
            </a:r>
            <a:endParaRPr lang="fr-FR" sz="4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DESTINE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980728"/>
            <a:ext cx="4734508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/>
          <p:cNvSpPr txBox="1"/>
          <p:nvPr/>
        </p:nvSpPr>
        <p:spPr>
          <a:xfrm>
            <a:off x="6444208" y="6381328"/>
            <a:ext cx="2747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uk-UA" sz="1400" dirty="0">
                <a:solidFill>
                  <a:schemeClr val="bg1"/>
                </a:solidFill>
              </a:rPr>
              <a:t>Father V</a:t>
            </a:r>
            <a:r>
              <a:rPr lang="en-US" sz="1400" dirty="0" err="1">
                <a:solidFill>
                  <a:schemeClr val="bg1"/>
                </a:solidFill>
              </a:rPr>
              <a:t>olodymyr</a:t>
            </a:r>
            <a:r>
              <a:rPr lang="uk-UA" sz="1400" dirty="0">
                <a:solidFill>
                  <a:schemeClr val="bg1"/>
                </a:solidFill>
              </a:rPr>
              <a:t> NESTERENKO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80920" cy="936104"/>
          </a:xfrm>
        </p:spPr>
        <p:txBody>
          <a:bodyPr>
            <a:noAutofit/>
          </a:bodyPr>
          <a:lstStyle/>
          <a:p>
            <a:pPr rtl="0"/>
            <a:r>
              <a:rPr lang="uk-UA" sz="3200" dirty="0">
                <a:solidFill>
                  <a:srgbClr val="FF0000"/>
                </a:solidFill>
              </a:rPr>
              <a:t>THE ESSENCE AND CIRCUMSTANCES OF THE MARRIAGE ACT</a:t>
            </a:r>
            <a:endParaRPr lang="fr-FR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DESTINE" pitchFamily="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1196752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uk-UA" sz="800" dirty="0"/>
          </a:p>
          <a:p>
            <a:pPr algn="l" rtl="0">
              <a:buFont typeface="Wingdings" pitchFamily="2" charset="2"/>
              <a:buChar char="§"/>
            </a:pPr>
            <a:r>
              <a:rPr lang="en-US" sz="3200" dirty="0"/>
              <a:t>E</a:t>
            </a:r>
            <a:r>
              <a:rPr lang="ru-RU" sz="3200" dirty="0"/>
              <a:t>very marriage act must be </a:t>
            </a:r>
            <a:r>
              <a:rPr lang="ru-RU" sz="3200" i="1" dirty="0">
                <a:solidFill>
                  <a:srgbClr val="FF0000"/>
                </a:solidFill>
              </a:rPr>
              <a:t>open to the transmission of life</a:t>
            </a:r>
            <a:r>
              <a:rPr lang="ru-RU" sz="3200" dirty="0"/>
              <a:t>. </a:t>
            </a:r>
          </a:p>
          <a:p>
            <a:pPr algn="l" rtl="0"/>
            <a:endParaRPr lang="ru-RU" sz="800" dirty="0"/>
          </a:p>
          <a:p>
            <a:pPr algn="l" rtl="0">
              <a:buFont typeface="Wingdings" pitchFamily="2" charset="2"/>
              <a:buChar char="§"/>
            </a:pPr>
            <a:r>
              <a:rPr lang="ru-RU" sz="3200" dirty="0"/>
              <a:t>Of course, not every marriage leads to the conception of a child. </a:t>
            </a:r>
          </a:p>
          <a:p>
            <a:pPr algn="l" rtl="0"/>
            <a:endParaRPr lang="ru-RU" sz="800" dirty="0"/>
          </a:p>
          <a:p>
            <a:pPr algn="l" rtl="0">
              <a:buFont typeface="Wingdings" pitchFamily="2" charset="2"/>
              <a:buChar char="§"/>
            </a:pPr>
            <a:r>
              <a:rPr lang="ru-RU" sz="3200" dirty="0"/>
              <a:t>This reveals the profound wisdom of God, who so ordered the natural laws and periods of fertility that they themselves create gaps in the sequence of births.</a:t>
            </a:r>
            <a:endParaRPr lang="fr-FR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80920" cy="936104"/>
          </a:xfrm>
        </p:spPr>
        <p:txBody>
          <a:bodyPr>
            <a:noAutofit/>
          </a:bodyPr>
          <a:lstStyle/>
          <a:p>
            <a:pPr rtl="0"/>
            <a:r>
              <a:rPr lang="uk-UA" sz="3200" dirty="0">
                <a:solidFill>
                  <a:srgbClr val="FF0000"/>
                </a:solidFill>
              </a:rPr>
              <a:t>THE ESSENCE AND CIRCUMSTANCES OF THE MARRIAGE ACT</a:t>
            </a:r>
            <a:endParaRPr lang="fr-FR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DESTINE" pitchFamily="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1196752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uk-UA" sz="800" dirty="0"/>
          </a:p>
          <a:p>
            <a:pPr algn="l" rtl="0">
              <a:buFont typeface="Wingdings" pitchFamily="2" charset="2"/>
              <a:buChar char="§"/>
            </a:pPr>
            <a:r>
              <a:rPr lang="ru-RU" sz="3200" b="1" dirty="0"/>
              <a:t>Forcing a partner to have sex</a:t>
            </a:r>
            <a:r>
              <a:rPr lang="ru-RU" sz="3200" dirty="0"/>
              <a:t>, without taking into account his condition and legitimate wishes, </a:t>
            </a:r>
            <a:r>
              <a:rPr lang="ru-RU" sz="3200" i="1" dirty="0">
                <a:solidFill>
                  <a:srgbClr val="FF0000"/>
                </a:solidFill>
              </a:rPr>
              <a:t>is not a true act of love</a:t>
            </a:r>
            <a:r>
              <a:rPr lang="ru-RU" sz="3200" dirty="0"/>
              <a:t> and contradicts, as a consequence, </a:t>
            </a:r>
            <a:r>
              <a:rPr lang="en-US" sz="3200" dirty="0"/>
              <a:t>to </a:t>
            </a:r>
            <a:r>
              <a:rPr lang="ru-RU" sz="3200" dirty="0"/>
              <a:t>good moral order in marital relations.</a:t>
            </a:r>
            <a:endParaRPr lang="fr-FR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80920" cy="936104"/>
          </a:xfrm>
        </p:spPr>
        <p:txBody>
          <a:bodyPr>
            <a:noAutofit/>
          </a:bodyPr>
          <a:lstStyle/>
          <a:p>
            <a:pPr rtl="0"/>
            <a:r>
              <a:rPr lang="uk-UA" sz="3200" dirty="0">
                <a:solidFill>
                  <a:srgbClr val="FF0000"/>
                </a:solidFill>
              </a:rPr>
              <a:t>THE ESSENCE AND CIRCUMSTANCES OF THE MARRIAGE ACT</a:t>
            </a:r>
            <a:endParaRPr lang="fr-FR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DESTINE" pitchFamily="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1196752"/>
            <a:ext cx="784887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uk-UA" sz="800" dirty="0"/>
          </a:p>
          <a:p>
            <a:pPr algn="l" rtl="0">
              <a:buFont typeface="Wingdings" pitchFamily="2" charset="2"/>
              <a:buChar char="§"/>
            </a:pPr>
            <a:r>
              <a:rPr lang="ru-RU" sz="3200" dirty="0"/>
              <a:t>An act of mutual love that </a:t>
            </a:r>
            <a:r>
              <a:rPr lang="ru-RU" sz="3200" i="1" dirty="0">
                <a:solidFill>
                  <a:srgbClr val="FF0000"/>
                </a:solidFill>
              </a:rPr>
              <a:t>interferes with the ability to transmit life</a:t>
            </a:r>
            <a:r>
              <a:rPr lang="ru-RU" sz="3200" dirty="0"/>
              <a:t>, which the Creator combined with this act, </a:t>
            </a:r>
            <a:r>
              <a:rPr lang="ru-RU" sz="3200" b="1" dirty="0"/>
              <a:t>contradicts God's creative plan for marriage </a:t>
            </a:r>
            <a:r>
              <a:rPr lang="ru-RU" sz="3200" dirty="0"/>
              <a:t>and the will of the Author of life.</a:t>
            </a:r>
          </a:p>
          <a:p>
            <a:pPr algn="l" rtl="0"/>
            <a:endParaRPr lang="ru-RU" sz="800" dirty="0"/>
          </a:p>
          <a:p>
            <a:pPr algn="l" rtl="0">
              <a:buFont typeface="Wingdings" pitchFamily="2" charset="2"/>
              <a:buChar char="§"/>
            </a:pPr>
            <a:r>
              <a:rPr lang="ru-RU" sz="3200" dirty="0"/>
              <a:t>This separation occurs during application</a:t>
            </a:r>
            <a:r>
              <a:rPr lang="en-US" sz="3200" dirty="0"/>
              <a:t> of</a:t>
            </a:r>
            <a:r>
              <a:rPr lang="ru-RU" sz="3200" dirty="0"/>
              <a:t> </a:t>
            </a:r>
            <a:r>
              <a:rPr lang="ru-RU" sz="3200" b="1" dirty="0">
                <a:solidFill>
                  <a:srgbClr val="FF0000"/>
                </a:solidFill>
              </a:rPr>
              <a:t>contraception</a:t>
            </a:r>
            <a:r>
              <a:rPr lang="ru-RU" sz="3200" dirty="0"/>
              <a:t>. </a:t>
            </a:r>
            <a:endParaRPr lang="fr-FR" sz="3200" dirty="0"/>
          </a:p>
          <a:p>
            <a:pPr algn="l" rtl="0">
              <a:buFont typeface="Wingdings" pitchFamily="2" charset="2"/>
              <a:buChar char="§"/>
            </a:pPr>
            <a:endParaRPr lang="fr-FR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80920" cy="936104"/>
          </a:xfrm>
        </p:spPr>
        <p:txBody>
          <a:bodyPr>
            <a:noAutofit/>
          </a:bodyPr>
          <a:lstStyle/>
          <a:p>
            <a:pPr rtl="0"/>
            <a:r>
              <a:rPr lang="uk-UA" sz="3200" dirty="0">
                <a:solidFill>
                  <a:srgbClr val="FF0000"/>
                </a:solidFill>
              </a:rPr>
              <a:t>THE ESSENCE AND CIRCUMSTANCES OF THE MARRIAGE ACT</a:t>
            </a:r>
            <a:endParaRPr lang="fr-FR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DESTINE" pitchFamily="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1196752"/>
            <a:ext cx="784887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uk-UA" sz="800" dirty="0"/>
          </a:p>
          <a:p>
            <a:pPr algn="l" rtl="0">
              <a:buFont typeface="Wingdings" pitchFamily="2" charset="2"/>
              <a:buChar char="§"/>
            </a:pPr>
            <a:r>
              <a:rPr lang="en-US" sz="3200" dirty="0"/>
              <a:t>As about</a:t>
            </a:r>
            <a:r>
              <a:rPr lang="uk-UA" sz="3200" dirty="0"/>
              <a:t> </a:t>
            </a:r>
            <a:r>
              <a:rPr lang="uk-UA" sz="3200" b="1" dirty="0"/>
              <a:t>circumstances of sexual intercourse</a:t>
            </a:r>
            <a:r>
              <a:rPr lang="uk-UA" sz="3200" dirty="0"/>
              <a:t>, then it is always necessary to take into account the following </a:t>
            </a:r>
            <a:r>
              <a:rPr lang="uk-UA" sz="3200" i="1" dirty="0">
                <a:solidFill>
                  <a:srgbClr val="FF0000"/>
                </a:solidFill>
              </a:rPr>
              <a:t>criteria</a:t>
            </a:r>
            <a:r>
              <a:rPr lang="uk-UA" sz="3200" dirty="0"/>
              <a:t>, </a:t>
            </a:r>
            <a:r>
              <a:rPr lang="en-US" sz="3200" dirty="0"/>
              <a:t>as</a:t>
            </a:r>
            <a:r>
              <a:rPr lang="uk-UA" sz="3200" dirty="0"/>
              <a:t>: </a:t>
            </a:r>
          </a:p>
          <a:p>
            <a:pPr algn="l" rtl="0"/>
            <a:endParaRPr lang="uk-UA" sz="3200" dirty="0"/>
          </a:p>
          <a:p>
            <a:pPr marL="514350" indent="-514350" algn="l" rtl="0">
              <a:buAutoNum type="arabicParenR"/>
            </a:pPr>
            <a:r>
              <a:rPr lang="uk-UA" sz="3200" dirty="0"/>
              <a:t>act </a:t>
            </a:r>
            <a:r>
              <a:rPr lang="uk-UA" sz="3200" i="1" dirty="0">
                <a:solidFill>
                  <a:srgbClr val="FF0000"/>
                </a:solidFill>
              </a:rPr>
              <a:t>does not violate the dignity of the partner</a:t>
            </a:r>
            <a:r>
              <a:rPr lang="uk-UA" sz="3200" dirty="0"/>
              <a:t>;</a:t>
            </a:r>
          </a:p>
          <a:p>
            <a:pPr marL="514350" indent="-514350" algn="l" rtl="0"/>
            <a:r>
              <a:rPr lang="uk-UA" sz="800" dirty="0"/>
              <a:t> </a:t>
            </a:r>
          </a:p>
          <a:p>
            <a:pPr algn="l" rtl="0"/>
            <a:r>
              <a:rPr lang="uk-UA" sz="3200" dirty="0"/>
              <a:t>2) or </a:t>
            </a:r>
            <a:r>
              <a:rPr lang="uk-UA" sz="3200" dirty="0">
                <a:solidFill>
                  <a:srgbClr val="FF0000"/>
                </a:solidFill>
              </a:rPr>
              <a:t>does not preclude conception of a child</a:t>
            </a:r>
            <a:r>
              <a:rPr lang="uk-UA" sz="3200" dirty="0"/>
              <a:t>; 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3) or </a:t>
            </a:r>
            <a:r>
              <a:rPr lang="uk-UA" sz="3200" i="1" dirty="0">
                <a:solidFill>
                  <a:srgbClr val="FF0000"/>
                </a:solidFill>
              </a:rPr>
              <a:t>does not harm the health of the partner</a:t>
            </a:r>
            <a:r>
              <a:rPr lang="uk-UA" sz="3200" dirty="0"/>
              <a:t>; </a:t>
            </a:r>
          </a:p>
          <a:p>
            <a:pPr algn="l" rtl="0"/>
            <a:endParaRPr lang="uk-UA" sz="800" dirty="0"/>
          </a:p>
          <a:p>
            <a:pPr algn="l" rtl="0"/>
            <a:endParaRPr lang="fr-FR" sz="3200" dirty="0"/>
          </a:p>
          <a:p>
            <a:pPr algn="l" rtl="0">
              <a:buFont typeface="Wingdings" pitchFamily="2" charset="2"/>
              <a:buChar char="§"/>
            </a:pPr>
            <a:endParaRPr lang="fr-FR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80920" cy="936104"/>
          </a:xfrm>
        </p:spPr>
        <p:txBody>
          <a:bodyPr>
            <a:noAutofit/>
          </a:bodyPr>
          <a:lstStyle/>
          <a:p>
            <a:pPr rtl="0"/>
            <a:r>
              <a:rPr lang="uk-UA" sz="3200" dirty="0">
                <a:solidFill>
                  <a:srgbClr val="FF0000"/>
                </a:solidFill>
              </a:rPr>
              <a:t>THE ESSENCE AND CIRCUMSTANCES OF THE MARRIAGE ACT</a:t>
            </a:r>
            <a:endParaRPr lang="fr-FR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DESTINE" pitchFamily="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1196752"/>
            <a:ext cx="784887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uk-UA" sz="800" dirty="0"/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4) or </a:t>
            </a:r>
            <a:r>
              <a:rPr lang="uk-UA" sz="3200" i="1" dirty="0">
                <a:solidFill>
                  <a:srgbClr val="FF0000"/>
                </a:solidFill>
              </a:rPr>
              <a:t>contributes to the achievement of complete harmony </a:t>
            </a:r>
            <a:r>
              <a:rPr lang="en-US" sz="3200" dirty="0"/>
              <a:t>between spouses</a:t>
            </a:r>
            <a:endParaRPr lang="uk-UA" sz="3200" dirty="0"/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5) </a:t>
            </a:r>
            <a:r>
              <a:rPr lang="uk-UA" sz="3200" b="1" dirty="0"/>
              <a:t>caress</a:t>
            </a:r>
            <a:r>
              <a:rPr lang="uk-UA" sz="3200" dirty="0"/>
              <a:t> and </a:t>
            </a:r>
            <a:r>
              <a:rPr lang="uk-UA" sz="3200" b="1" dirty="0"/>
              <a:t>kisses</a:t>
            </a:r>
            <a:r>
              <a:rPr lang="en-US" sz="3200" b="1" dirty="0"/>
              <a:t> </a:t>
            </a:r>
            <a:r>
              <a:rPr lang="uk-UA" sz="3200" dirty="0"/>
              <a:t>related to sexual intercourse, </a:t>
            </a:r>
            <a:r>
              <a:rPr lang="uk-UA" sz="3200" i="1" dirty="0">
                <a:solidFill>
                  <a:srgbClr val="FF0000"/>
                </a:solidFill>
              </a:rPr>
              <a:t>cannot objectify a person</a:t>
            </a:r>
            <a:r>
              <a:rPr lang="uk-UA" sz="3200" dirty="0"/>
              <a:t>, that is, to </a:t>
            </a:r>
            <a:r>
              <a:rPr lang="en-US" sz="3200" dirty="0"/>
              <a:t>make him/her</a:t>
            </a:r>
            <a:r>
              <a:rPr lang="uk-UA" sz="3200" dirty="0"/>
              <a:t> </a:t>
            </a:r>
            <a:r>
              <a:rPr lang="en-US" sz="3200" dirty="0"/>
              <a:t>as the</a:t>
            </a:r>
            <a:r>
              <a:rPr lang="uk-UA" sz="3200" dirty="0"/>
              <a:t>  object only</a:t>
            </a:r>
            <a:r>
              <a:rPr lang="en-US" sz="3200" dirty="0"/>
              <a:t> for </a:t>
            </a:r>
            <a:r>
              <a:rPr lang="uk-UA" sz="3200" dirty="0"/>
              <a:t>bodily pleasure.</a:t>
            </a:r>
            <a:endParaRPr lang="fr-FR" sz="3200" dirty="0"/>
          </a:p>
          <a:p>
            <a:pPr algn="l" rtl="0">
              <a:buFont typeface="Wingdings" pitchFamily="2" charset="2"/>
              <a:buChar char="§"/>
            </a:pPr>
            <a:endParaRPr lang="fr-F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80920" cy="936104"/>
          </a:xfrm>
        </p:spPr>
        <p:txBody>
          <a:bodyPr>
            <a:noAutofit/>
          </a:bodyPr>
          <a:lstStyle/>
          <a:p>
            <a:pPr rtl="0"/>
            <a:r>
              <a:rPr lang="uk-UA" sz="3200" dirty="0">
                <a:solidFill>
                  <a:srgbClr val="FF0000"/>
                </a:solidFill>
              </a:rPr>
              <a:t>SEXUAL </a:t>
            </a:r>
            <a:r>
              <a:rPr lang="en-US" sz="3200" dirty="0">
                <a:solidFill>
                  <a:srgbClr val="FF0000"/>
                </a:solidFill>
              </a:rPr>
              <a:t>RELATIONS</a:t>
            </a:r>
            <a:r>
              <a:rPr lang="uk-UA" sz="3200" dirty="0">
                <a:solidFill>
                  <a:srgbClr val="FF0000"/>
                </a:solidFill>
              </a:rPr>
              <a:t> IN MARRIAGE</a:t>
            </a:r>
            <a:endParaRPr lang="fr-FR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DESTINE" pitchFamily="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1196752"/>
            <a:ext cx="763284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§"/>
            </a:pPr>
            <a:r>
              <a:rPr lang="uk-UA" sz="3200" dirty="0"/>
              <a:t>Establishing a </a:t>
            </a:r>
            <a:r>
              <a:rPr lang="en-US" sz="3200" dirty="0"/>
              <a:t>marriage</a:t>
            </a:r>
            <a:r>
              <a:rPr lang="uk-UA" sz="3200" dirty="0"/>
              <a:t> gives the right to show the love of </a:t>
            </a:r>
            <a:r>
              <a:rPr lang="en-US" sz="3200" dirty="0"/>
              <a:t>spouses</a:t>
            </a:r>
            <a:r>
              <a:rPr lang="uk-UA" sz="3200" dirty="0"/>
              <a:t> through sexual intercourse in which they become </a:t>
            </a:r>
            <a:r>
              <a:rPr lang="uk-UA" sz="3200" i="1" dirty="0"/>
              <a:t>"One body". </a:t>
            </a:r>
          </a:p>
          <a:p>
            <a:pPr algn="l" rtl="0"/>
            <a:endParaRPr lang="uk-UA" sz="800" dirty="0"/>
          </a:p>
          <a:p>
            <a:pPr algn="l" rtl="0">
              <a:buFont typeface="Wingdings" pitchFamily="2" charset="2"/>
              <a:buChar char="§"/>
            </a:pPr>
            <a:r>
              <a:rPr lang="uk-UA" sz="3200" dirty="0"/>
              <a:t>This is an essential element of married life. </a:t>
            </a:r>
          </a:p>
          <a:p>
            <a:pPr algn="l" rtl="0"/>
            <a:endParaRPr lang="uk-UA" sz="800" dirty="0"/>
          </a:p>
          <a:p>
            <a:pPr algn="l" rtl="0">
              <a:buFont typeface="Wingdings" pitchFamily="2" charset="2"/>
              <a:buChar char="§"/>
            </a:pPr>
            <a:r>
              <a:rPr lang="uk-UA" sz="3200" b="1" dirty="0"/>
              <a:t>Impotence</a:t>
            </a:r>
            <a:r>
              <a:rPr lang="uk-UA" sz="3200" dirty="0"/>
              <a:t> or </a:t>
            </a:r>
            <a:r>
              <a:rPr lang="uk-UA" sz="3200" b="1" dirty="0"/>
              <a:t>inability to have sexual intercourse</a:t>
            </a:r>
            <a:r>
              <a:rPr lang="uk-UA" sz="3200" dirty="0"/>
              <a:t> is significant </a:t>
            </a:r>
            <a:r>
              <a:rPr lang="uk-UA" sz="3200" i="1" dirty="0">
                <a:solidFill>
                  <a:srgbClr val="FF0000"/>
                </a:solidFill>
              </a:rPr>
              <a:t>obstacle</a:t>
            </a:r>
            <a:r>
              <a:rPr lang="uk-UA" sz="3200" dirty="0"/>
              <a:t> before marriage. </a:t>
            </a:r>
            <a:endParaRPr lang="fr-F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80920" cy="936104"/>
          </a:xfrm>
        </p:spPr>
        <p:txBody>
          <a:bodyPr>
            <a:noAutofit/>
          </a:bodyPr>
          <a:lstStyle/>
          <a:p>
            <a:pPr rtl="0"/>
            <a:r>
              <a:rPr lang="uk-UA" sz="3200" dirty="0">
                <a:solidFill>
                  <a:srgbClr val="FF0000"/>
                </a:solidFill>
              </a:rPr>
              <a:t>SEXUAL </a:t>
            </a:r>
            <a:r>
              <a:rPr lang="en-US" sz="3200" dirty="0">
                <a:solidFill>
                  <a:srgbClr val="FF0000"/>
                </a:solidFill>
              </a:rPr>
              <a:t>RELATIONS</a:t>
            </a:r>
            <a:r>
              <a:rPr lang="uk-UA" sz="3200" dirty="0">
                <a:solidFill>
                  <a:srgbClr val="FF0000"/>
                </a:solidFill>
              </a:rPr>
              <a:t> IN MARRIAGE</a:t>
            </a:r>
            <a:endParaRPr lang="fr-FR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DESTINE" pitchFamily="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1196752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Wingdings" pitchFamily="2" charset="2"/>
              <a:buChar char="§"/>
            </a:pPr>
            <a:r>
              <a:rPr lang="uk-UA" sz="3200" dirty="0"/>
              <a:t>An important marriage is supplemented by physical sexual intercourse, and then no human authority can break it.</a:t>
            </a:r>
          </a:p>
          <a:p>
            <a:pPr algn="l" rtl="0"/>
            <a:endParaRPr lang="uk-UA" sz="800" dirty="0"/>
          </a:p>
          <a:p>
            <a:pPr algn="l" rtl="0">
              <a:buFont typeface="Wingdings" pitchFamily="2" charset="2"/>
              <a:buChar char="§"/>
            </a:pPr>
            <a:r>
              <a:rPr lang="uk-UA" sz="3200" dirty="0"/>
              <a:t>In modern theology of marriage, it is emphasized that this duty arises from love. </a:t>
            </a:r>
          </a:p>
          <a:p>
            <a:pPr algn="l" rtl="0"/>
            <a:endParaRPr lang="uk-UA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80920" cy="936104"/>
          </a:xfrm>
        </p:spPr>
        <p:txBody>
          <a:bodyPr>
            <a:noAutofit/>
          </a:bodyPr>
          <a:lstStyle/>
          <a:p>
            <a:pPr rtl="0"/>
            <a:r>
              <a:rPr lang="uk-UA" sz="3200" dirty="0">
                <a:solidFill>
                  <a:srgbClr val="FF0000"/>
                </a:solidFill>
              </a:rPr>
              <a:t>SEXUAL </a:t>
            </a:r>
            <a:r>
              <a:rPr lang="en-US" sz="3200" dirty="0">
                <a:solidFill>
                  <a:srgbClr val="FF0000"/>
                </a:solidFill>
              </a:rPr>
              <a:t>RELATIONS</a:t>
            </a:r>
            <a:r>
              <a:rPr lang="uk-UA" sz="3200" dirty="0">
                <a:solidFill>
                  <a:srgbClr val="FF0000"/>
                </a:solidFill>
              </a:rPr>
              <a:t> IN MARRIAGE</a:t>
            </a:r>
            <a:endParaRPr lang="fr-FR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DESTINE" pitchFamily="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1196752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uk-UA" sz="800" dirty="0"/>
          </a:p>
          <a:p>
            <a:pPr algn="l" rtl="0">
              <a:buFont typeface="Wingdings" pitchFamily="2" charset="2"/>
              <a:buChar char="§"/>
            </a:pPr>
            <a:r>
              <a:rPr lang="uk-UA" sz="3200" dirty="0"/>
              <a:t>In its implementation are important </a:t>
            </a:r>
            <a:r>
              <a:rPr lang="uk-UA" sz="3200" dirty="0">
                <a:solidFill>
                  <a:srgbClr val="FF0000"/>
                </a:solidFill>
              </a:rPr>
              <a:t>two aspects</a:t>
            </a:r>
            <a:r>
              <a:rPr lang="uk-UA" sz="3200" dirty="0"/>
              <a:t>: </a:t>
            </a:r>
            <a:endParaRPr lang="uk-UA" sz="800" dirty="0"/>
          </a:p>
          <a:p>
            <a:pPr algn="l" rtl="0"/>
            <a:r>
              <a:rPr lang="uk-UA" sz="3200" dirty="0"/>
              <a:t> </a:t>
            </a:r>
          </a:p>
          <a:p>
            <a:pPr algn="l" rtl="0"/>
            <a:r>
              <a:rPr lang="uk-UA" sz="3200" dirty="0"/>
              <a:t> 1) in the name </a:t>
            </a:r>
            <a:r>
              <a:rPr lang="uk-UA" sz="3200" u="sng" dirty="0"/>
              <a:t>spiritual order </a:t>
            </a:r>
            <a:r>
              <a:rPr lang="uk-UA" sz="3200" dirty="0"/>
              <a:t>exist </a:t>
            </a:r>
            <a:r>
              <a:rPr lang="uk-UA" sz="3200" i="1" dirty="0">
                <a:solidFill>
                  <a:srgbClr val="FF0000"/>
                </a:solidFill>
              </a:rPr>
              <a:t>the duty of sexual intercourse to avoid sin;</a:t>
            </a:r>
            <a:r>
              <a:rPr lang="uk-UA" sz="3200" dirty="0"/>
              <a:t> 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 2)</a:t>
            </a:r>
            <a:r>
              <a:rPr lang="en-US" sz="3200" dirty="0"/>
              <a:t>in</a:t>
            </a:r>
            <a:r>
              <a:rPr lang="uk-UA" sz="3200" dirty="0"/>
              <a:t> </a:t>
            </a:r>
            <a:r>
              <a:rPr lang="uk-UA" sz="3200" u="sng" dirty="0"/>
              <a:t>earthly order </a:t>
            </a:r>
            <a:r>
              <a:rPr lang="uk-UA" sz="3200" dirty="0"/>
              <a:t>- </a:t>
            </a:r>
            <a:r>
              <a:rPr lang="uk-UA" sz="3200" i="1" dirty="0">
                <a:solidFill>
                  <a:srgbClr val="FF0000"/>
                </a:solidFill>
              </a:rPr>
              <a:t>to ensure mutual happiness and health.</a:t>
            </a:r>
            <a:endParaRPr lang="fr-FR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80920" cy="936104"/>
          </a:xfrm>
        </p:spPr>
        <p:txBody>
          <a:bodyPr>
            <a:noAutofit/>
          </a:bodyPr>
          <a:lstStyle/>
          <a:p>
            <a:pPr rtl="0"/>
            <a:r>
              <a:rPr lang="uk-UA" sz="3200" dirty="0">
                <a:solidFill>
                  <a:srgbClr val="FF0000"/>
                </a:solidFill>
              </a:rPr>
              <a:t>SEXUAL </a:t>
            </a:r>
            <a:r>
              <a:rPr lang="en-US" sz="3200" dirty="0">
                <a:solidFill>
                  <a:srgbClr val="FF0000"/>
                </a:solidFill>
              </a:rPr>
              <a:t>RELATIONS</a:t>
            </a:r>
            <a:r>
              <a:rPr lang="uk-UA" sz="3200" dirty="0">
                <a:solidFill>
                  <a:srgbClr val="FF0000"/>
                </a:solidFill>
              </a:rPr>
              <a:t> IN MARRIAGE</a:t>
            </a:r>
            <a:endParaRPr lang="fr-FR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DESTINE" pitchFamily="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1196752"/>
            <a:ext cx="763284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uk-UA" sz="800" dirty="0"/>
          </a:p>
          <a:p>
            <a:pPr algn="l" rtl="0">
              <a:buFont typeface="Wingdings" pitchFamily="2" charset="2"/>
              <a:buChar char="§"/>
            </a:pPr>
            <a:r>
              <a:rPr lang="uk-UA" sz="3200" dirty="0"/>
              <a:t>If this duty stems from love, it must be emphasized that it can neither be forced nor punished, it can only be offered (</a:t>
            </a:r>
            <a:r>
              <a:rPr lang="uk-UA" sz="3200" i="1" dirty="0">
                <a:solidFill>
                  <a:srgbClr val="FF0000"/>
                </a:solidFill>
              </a:rPr>
              <a:t>respect for the freedom of </a:t>
            </a:r>
            <a:r>
              <a:rPr lang="en-US" sz="3200" i="1" dirty="0">
                <a:solidFill>
                  <a:srgbClr val="FF0000"/>
                </a:solidFill>
              </a:rPr>
              <a:t>spouses</a:t>
            </a:r>
            <a:r>
              <a:rPr lang="uk-UA" sz="3200" dirty="0"/>
              <a:t>).</a:t>
            </a:r>
            <a:endParaRPr lang="fr-F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80920" cy="936104"/>
          </a:xfrm>
        </p:spPr>
        <p:txBody>
          <a:bodyPr>
            <a:noAutofit/>
          </a:bodyPr>
          <a:lstStyle/>
          <a:p>
            <a:pPr rtl="0"/>
            <a:r>
              <a:rPr lang="uk-UA" sz="3200" dirty="0">
                <a:solidFill>
                  <a:srgbClr val="FF0000"/>
                </a:solidFill>
              </a:rPr>
              <a:t>SEXUAL </a:t>
            </a:r>
            <a:r>
              <a:rPr lang="en-US" sz="3200" dirty="0">
                <a:solidFill>
                  <a:srgbClr val="FF0000"/>
                </a:solidFill>
              </a:rPr>
              <a:t>RELATIONS</a:t>
            </a:r>
            <a:r>
              <a:rPr lang="uk-UA" sz="3200" dirty="0">
                <a:solidFill>
                  <a:srgbClr val="FF0000"/>
                </a:solidFill>
              </a:rPr>
              <a:t> IN MARRIAGE</a:t>
            </a:r>
            <a:endParaRPr lang="fr-FR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DESTINE" pitchFamily="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1196752"/>
            <a:ext cx="763284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uk-UA" sz="800" dirty="0"/>
          </a:p>
          <a:p>
            <a:pPr algn="l" rtl="0">
              <a:buFont typeface="Wingdings" pitchFamily="2" charset="2"/>
              <a:buChar char="§"/>
            </a:pPr>
            <a:r>
              <a:rPr lang="uk-UA" sz="3200" dirty="0"/>
              <a:t>Even in marriage there are </a:t>
            </a:r>
            <a:r>
              <a:rPr lang="uk-UA" sz="3200" b="1" dirty="0"/>
              <a:t>situations</a:t>
            </a:r>
            <a:r>
              <a:rPr lang="uk-UA" sz="3200" dirty="0"/>
              <a:t>, in which </a:t>
            </a:r>
            <a:r>
              <a:rPr lang="en-US" sz="3200" dirty="0"/>
              <a:t>it</a:t>
            </a:r>
            <a:r>
              <a:rPr lang="uk-UA" sz="3200" dirty="0"/>
              <a:t> even </a:t>
            </a:r>
            <a:r>
              <a:rPr lang="en-US" sz="3200" i="1" dirty="0">
                <a:solidFill>
                  <a:srgbClr val="FF0000"/>
                </a:solidFill>
              </a:rPr>
              <a:t>becomes</a:t>
            </a:r>
            <a:r>
              <a:rPr lang="uk-UA" sz="3200" i="1" dirty="0">
                <a:solidFill>
                  <a:srgbClr val="FF0000"/>
                </a:solidFill>
              </a:rPr>
              <a:t> necessary to refuse participation in sexual intercourse</a:t>
            </a:r>
            <a:r>
              <a:rPr lang="uk-UA" sz="3200" dirty="0"/>
              <a:t>: </a:t>
            </a:r>
          </a:p>
          <a:p>
            <a:pPr algn="l" rtl="0"/>
            <a:r>
              <a:rPr lang="uk-UA" sz="3200" dirty="0"/>
              <a:t> 1) if this act would be </a:t>
            </a:r>
            <a:r>
              <a:rPr lang="uk-UA" sz="3200" i="1" u="sng" dirty="0"/>
              <a:t>unnatural, demoralized or </a:t>
            </a:r>
            <a:r>
              <a:rPr lang="uk-UA" sz="3200" i="1" dirty="0"/>
              <a:t> </a:t>
            </a:r>
            <a:r>
              <a:rPr lang="uk-UA" sz="3200" i="1" u="sng" dirty="0"/>
              <a:t>outraged partner</a:t>
            </a:r>
            <a:r>
              <a:rPr lang="uk-UA" sz="3200" dirty="0"/>
              <a:t>; </a:t>
            </a:r>
            <a:endParaRPr lang="uk-UA" sz="800" dirty="0"/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 2) if sexual intercourse would be very frequent and cease to be a manifestation of love, but were only </a:t>
            </a:r>
            <a:r>
              <a:rPr lang="uk-UA" sz="3200" i="1" u="sng" dirty="0"/>
              <a:t>selfish search for pleasure</a:t>
            </a:r>
            <a:r>
              <a:rPr lang="uk-UA" sz="3200" dirty="0"/>
              <a:t>; </a:t>
            </a:r>
            <a:endParaRPr lang="fr-FR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80920" cy="936104"/>
          </a:xfrm>
        </p:spPr>
        <p:txBody>
          <a:bodyPr>
            <a:noAutofit/>
          </a:bodyPr>
          <a:lstStyle/>
          <a:p>
            <a:pPr rtl="0"/>
            <a:r>
              <a:rPr lang="uk-UA" sz="3200" dirty="0">
                <a:solidFill>
                  <a:srgbClr val="FF0000"/>
                </a:solidFill>
              </a:rPr>
              <a:t>SEXUAL </a:t>
            </a:r>
            <a:r>
              <a:rPr lang="en-US" sz="3200" dirty="0">
                <a:solidFill>
                  <a:srgbClr val="FF0000"/>
                </a:solidFill>
              </a:rPr>
              <a:t>RELATIONS</a:t>
            </a:r>
            <a:r>
              <a:rPr lang="uk-UA" sz="3200" dirty="0">
                <a:solidFill>
                  <a:srgbClr val="FF0000"/>
                </a:solidFill>
              </a:rPr>
              <a:t> IN MARRIAGE</a:t>
            </a:r>
            <a:endParaRPr lang="fr-FR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DESTINE" pitchFamily="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1196752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 3) if one of the </a:t>
            </a:r>
            <a:r>
              <a:rPr lang="en-US" sz="3200" dirty="0"/>
              <a:t>spouses</a:t>
            </a:r>
            <a:r>
              <a:rPr lang="uk-UA" sz="3200" dirty="0"/>
              <a:t> is ill, has a sexually transmitted disease or is a carrier of human immunodeficiency virus, </a:t>
            </a:r>
            <a:r>
              <a:rPr lang="uk-UA" sz="3200" b="1" dirty="0">
                <a:solidFill>
                  <a:srgbClr val="FF0000"/>
                </a:solidFill>
              </a:rPr>
              <a:t>there is a risk of infection </a:t>
            </a:r>
            <a:r>
              <a:rPr lang="uk-UA" sz="3200" dirty="0"/>
              <a:t>men (women); 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 4) betrayal; 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3200" dirty="0"/>
              <a:t> 5) mental illness of one of the </a:t>
            </a:r>
            <a:r>
              <a:rPr lang="en-US" sz="3200" dirty="0"/>
              <a:t>spouses</a:t>
            </a:r>
            <a:r>
              <a:rPr lang="uk-UA" sz="3200" dirty="0"/>
              <a:t>.</a:t>
            </a:r>
            <a:endParaRPr lang="fr-F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80920" cy="936104"/>
          </a:xfrm>
        </p:spPr>
        <p:txBody>
          <a:bodyPr>
            <a:noAutofit/>
          </a:bodyPr>
          <a:lstStyle/>
          <a:p>
            <a:pPr rtl="0"/>
            <a:r>
              <a:rPr lang="uk-UA" sz="3200" dirty="0">
                <a:solidFill>
                  <a:srgbClr val="FF0000"/>
                </a:solidFill>
              </a:rPr>
              <a:t>THE ESSENCE AND CIRCUMSTANCES OF THE MARRIAGE ACT</a:t>
            </a:r>
            <a:endParaRPr lang="fr-FR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DESTINE" pitchFamily="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1196752"/>
            <a:ext cx="76328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uk-UA" sz="800" dirty="0"/>
          </a:p>
          <a:p>
            <a:pPr algn="l" rtl="0">
              <a:buFont typeface="Wingdings" pitchFamily="2" charset="2"/>
              <a:buChar char="§"/>
            </a:pPr>
            <a:r>
              <a:rPr lang="uk-UA" sz="3200" i="1" u="sng" dirty="0"/>
              <a:t>Internal structure of the marital act </a:t>
            </a:r>
            <a:r>
              <a:rPr lang="uk-UA" sz="3200" dirty="0"/>
              <a:t>such that </a:t>
            </a:r>
            <a:r>
              <a:rPr lang="en-US" sz="3200" dirty="0"/>
              <a:t>it is</a:t>
            </a:r>
            <a:r>
              <a:rPr lang="uk-UA" sz="3200" dirty="0"/>
              <a:t>, as closely as possible connecting </a:t>
            </a:r>
            <a:r>
              <a:rPr lang="en-US" sz="3200" dirty="0"/>
              <a:t>spouses</a:t>
            </a:r>
            <a:r>
              <a:rPr lang="uk-UA" sz="3200" dirty="0"/>
              <a:t> with each other, at the same time </a:t>
            </a:r>
            <a:r>
              <a:rPr lang="uk-UA" sz="3200" i="1" dirty="0">
                <a:solidFill>
                  <a:srgbClr val="FF0000"/>
                </a:solidFill>
              </a:rPr>
              <a:t>makes them able to conceive a new life</a:t>
            </a:r>
            <a:r>
              <a:rPr lang="uk-UA" sz="3200" dirty="0"/>
              <a:t> according to the laws inscribed in the nature of man and woman.</a:t>
            </a:r>
            <a:endParaRPr lang="fr-FR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80920" cy="936104"/>
          </a:xfrm>
        </p:spPr>
        <p:txBody>
          <a:bodyPr>
            <a:noAutofit/>
          </a:bodyPr>
          <a:lstStyle/>
          <a:p>
            <a:pPr rtl="0"/>
            <a:r>
              <a:rPr lang="uk-UA" sz="3200" dirty="0">
                <a:solidFill>
                  <a:srgbClr val="FF0000"/>
                </a:solidFill>
              </a:rPr>
              <a:t>THE ESSENCE AND CIRCUMSTANCES OF THE MARRIAGE ACT</a:t>
            </a:r>
            <a:endParaRPr lang="fr-FR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DESTINE" pitchFamily="2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1196752"/>
            <a:ext cx="78488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endParaRPr lang="uk-UA" sz="800" dirty="0"/>
          </a:p>
          <a:p>
            <a:pPr algn="l" rtl="0">
              <a:buFont typeface="Wingdings" pitchFamily="2" charset="2"/>
              <a:buChar char="§"/>
            </a:pPr>
            <a:r>
              <a:rPr lang="uk-UA" sz="3200" dirty="0"/>
              <a:t>The marriage certificate has </a:t>
            </a:r>
            <a:r>
              <a:rPr lang="uk-UA" sz="3200" i="1" u="sng" dirty="0"/>
              <a:t>two essential aspects: </a:t>
            </a:r>
          </a:p>
          <a:p>
            <a:pPr algn="l" rtl="0"/>
            <a:r>
              <a:rPr lang="uk-UA" sz="3200" dirty="0"/>
              <a:t> 1) </a:t>
            </a:r>
            <a:r>
              <a:rPr lang="uk-UA" sz="3200" i="1" dirty="0">
                <a:solidFill>
                  <a:srgbClr val="FF0000"/>
                </a:solidFill>
              </a:rPr>
              <a:t>love union </a:t>
            </a:r>
          </a:p>
          <a:p>
            <a:pPr algn="l" rtl="0"/>
            <a:r>
              <a:rPr lang="uk-UA" sz="3200" dirty="0"/>
              <a:t> 2) </a:t>
            </a:r>
            <a:r>
              <a:rPr lang="uk-UA" sz="3200" i="1" dirty="0">
                <a:solidFill>
                  <a:srgbClr val="FF0000"/>
                </a:solidFill>
              </a:rPr>
              <a:t>procreation</a:t>
            </a:r>
            <a:r>
              <a:rPr lang="uk-UA" sz="3200" dirty="0"/>
              <a:t>. </a:t>
            </a:r>
          </a:p>
          <a:p>
            <a:pPr algn="l" rtl="0"/>
            <a:endParaRPr lang="uk-UA" sz="800" dirty="0"/>
          </a:p>
          <a:p>
            <a:pPr algn="l" rtl="0"/>
            <a:r>
              <a:rPr lang="uk-UA" sz="3200" u="sng" dirty="0"/>
              <a:t>Both of these aspects must be preserved</a:t>
            </a:r>
            <a:r>
              <a:rPr lang="en-US" sz="3200" u="sng" dirty="0"/>
              <a:t> for the</a:t>
            </a:r>
            <a:r>
              <a:rPr lang="uk-UA" sz="3200" dirty="0"/>
              <a:t> marital communication preserv</a:t>
            </a:r>
            <a:r>
              <a:rPr lang="en-US" sz="3200" dirty="0" err="1"/>
              <a:t>ation</a:t>
            </a:r>
            <a:r>
              <a:rPr lang="en-US" sz="3200" dirty="0"/>
              <a:t> of</a:t>
            </a:r>
            <a:r>
              <a:rPr lang="uk-UA" sz="3200" dirty="0"/>
              <a:t> the meaning of mutual and true love, as well as the appointment to the highest responsibility of </a:t>
            </a:r>
            <a:r>
              <a:rPr lang="en-US" sz="3200" dirty="0"/>
              <a:t>parent</a:t>
            </a:r>
            <a:r>
              <a:rPr lang="uk-UA" sz="3200" dirty="0"/>
              <a:t>hood,</a:t>
            </a:r>
            <a:r>
              <a:rPr lang="uk-UA" sz="3200" baseline="30000" dirty="0"/>
              <a:t> </a:t>
            </a:r>
            <a:r>
              <a:rPr lang="uk-UA" sz="3200" dirty="0"/>
              <a:t>to which man is called.</a:t>
            </a:r>
            <a:endParaRPr lang="fr-FR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699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 DESTINE</vt:lpstr>
      <vt:lpstr>Arial</vt:lpstr>
      <vt:lpstr>Cambria</vt:lpstr>
      <vt:lpstr>Rockwell</vt:lpstr>
      <vt:lpstr>Wingdings</vt:lpstr>
      <vt:lpstr>Tema di Office</vt:lpstr>
      <vt:lpstr>MORAL ASPECTS OF MARRIAGE</vt:lpstr>
      <vt:lpstr>SEXUAL RELATIONS IN MARRIAGE</vt:lpstr>
      <vt:lpstr>SEXUAL RELATIONS IN MARRIAGE</vt:lpstr>
      <vt:lpstr>SEXUAL RELATIONS IN MARRIAGE</vt:lpstr>
      <vt:lpstr>SEXUAL RELATIONS IN MARRIAGE</vt:lpstr>
      <vt:lpstr>SEXUAL RELATIONS IN MARRIAGE</vt:lpstr>
      <vt:lpstr>SEXUAL RELATIONS IN MARRIAGE</vt:lpstr>
      <vt:lpstr>THE ESSENCE AND CIRCUMSTANCES OF THE MARRIAGE ACT</vt:lpstr>
      <vt:lpstr>THE ESSENCE AND CIRCUMSTANCES OF THE MARRIAGE ACT</vt:lpstr>
      <vt:lpstr>THE ESSENCE AND CIRCUMSTANCES OF THE MARRIAGE ACT</vt:lpstr>
      <vt:lpstr>THE ESSENCE AND CIRCUMSTANCES OF THE MARRIAGE ACT</vt:lpstr>
      <vt:lpstr>THE ESSENCE AND CIRCUMSTANCES OF THE MARRIAGE ACT</vt:lpstr>
      <vt:lpstr>THE ESSENCE AND CIRCUMSTANCES OF THE MARRIAGE ACT</vt:lpstr>
      <vt:lpstr>THE ESSENCE AND CIRCUMSTANCES OF THE MARRIAGE 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Моральні аспекти подружнього єднання</dc:title>
  <dc:creator>VOLODYMYR NESTERENKO</dc:creator>
  <cp:lastModifiedBy>Volodymyr Nesterenko</cp:lastModifiedBy>
  <cp:revision>19</cp:revision>
  <dcterms:created xsi:type="dcterms:W3CDTF">2015-07-15T13:23:31Z</dcterms:created>
  <dcterms:modified xsi:type="dcterms:W3CDTF">2022-07-15T14:45:59Z</dcterms:modified>
</cp:coreProperties>
</file>