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3" r:id="rId12"/>
    <p:sldId id="268" r:id="rId13"/>
    <p:sldId id="262" r:id="rId14"/>
    <p:sldId id="269" r:id="rId15"/>
    <p:sldId id="270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71" r:id="rId28"/>
    <p:sldId id="272" r:id="rId29"/>
    <p:sldId id="273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784976" cy="2448272"/>
          </a:xfrm>
        </p:spPr>
        <p:txBody>
          <a:bodyPr>
            <a:normAutofit/>
          </a:bodyPr>
          <a:lstStyle/>
          <a:p>
            <a:pPr rtl="0"/>
            <a:r>
              <a:rPr lang="uk-UA" sz="4400" dirty="0">
                <a:solidFill>
                  <a:srgbClr val="00B0F0"/>
                </a:solidFill>
                <a:effectLst/>
              </a:rPr>
              <a:t>NATURAL REGULATION OF BIRTH</a:t>
            </a:r>
            <a:br>
              <a:rPr lang="uk-UA" sz="4400" dirty="0">
                <a:solidFill>
                  <a:srgbClr val="00B0F0"/>
                </a:solidFill>
                <a:effectLst/>
              </a:rPr>
            </a:br>
            <a:r>
              <a:rPr lang="uk-UA" sz="4400" dirty="0">
                <a:solidFill>
                  <a:srgbClr val="00B0F0"/>
                </a:solidFill>
                <a:effectLst/>
              </a:rPr>
              <a:t>IN FAMILY</a:t>
            </a:r>
            <a:br>
              <a:rPr lang="uk-UA" dirty="0"/>
            </a:br>
            <a:endParaRPr lang="fr-FR" dirty="0"/>
          </a:p>
        </p:txBody>
      </p:sp>
      <p:pic>
        <p:nvPicPr>
          <p:cNvPr id="5" name="Immagine 4" descr="topic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564904"/>
            <a:ext cx="5544616" cy="3650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848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971550" algn="l" rtl="0"/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971550" algn="l" rtl="0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EXTENDED TEMPERATE. METHOD</a:t>
            </a:r>
          </a:p>
          <a:p>
            <a:pPr marL="971550" lvl="1" indent="-971550" algn="l" rtl="0"/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971550" algn="l" rtl="0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allows you to determine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only </a:t>
            </a:r>
          </a:p>
          <a:p>
            <a:pPr marL="971550" lvl="1" indent="-971550" algn="l" rtl="0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 of infertility after ovulation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(at the end of the cycle), but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also </a:t>
            </a:r>
          </a:p>
          <a:p>
            <a:pPr marL="971550" lvl="1" indent="-971550" algn="l" rtl="0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 of relative preovulatory infertility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l" rtl="0"/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OVULATION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Billings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/>
              <a:t> </a:t>
            </a:r>
          </a:p>
          <a:p>
            <a:pPr marL="971550" lvl="1" indent="-514350" algn="l" rtl="0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71550" lvl="1" indent="-514350"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based on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daily monitoring of mucus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is formed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the cervix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and the sensation that occurs in the vagina. </a:t>
            </a:r>
            <a:endParaRPr lang="ru-RU" sz="8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During the cycle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cervical glands constantly form mucus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which changes according to the processes that take place in the ovaries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method was developed and implemented in the 1960s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married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couple of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doctors John and Evelyn Billings.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MULTI-INDICATOR METHODS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SYMPTOM-THERMAL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/>
              <a:t> </a:t>
            </a:r>
          </a:p>
          <a:p>
            <a:pPr algn="l" rtl="0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Consist of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observation of more than one manifestation of fertility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determine both the beginning and end of the potential fertility phase. </a:t>
            </a:r>
          </a:p>
          <a:p>
            <a:pPr algn="l" rtl="0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manifestations-indicators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basal temperature measurement</a:t>
            </a: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observation of mucus </a:t>
            </a:r>
          </a:p>
          <a:p>
            <a:pPr algn="l" rtl="0"/>
            <a:endParaRPr lang="ru-RU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observation of the cervix and more</a:t>
            </a:r>
          </a:p>
          <a:p>
            <a:pPr algn="l" rtl="0"/>
            <a:endParaRPr lang="fr-FR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Observation data indicate 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specially designed map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interpreted using a few simple rules. </a:t>
            </a: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several varieties of these methods:</a:t>
            </a:r>
          </a:p>
          <a:p>
            <a:pPr algn="l" rtl="0">
              <a:buFontTx/>
              <a:buChar char="-"/>
            </a:pPr>
            <a:r>
              <a:rPr lang="ru-RU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Austrian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(Retzer) </a:t>
            </a:r>
          </a:p>
          <a:p>
            <a:pPr algn="l" rtl="0">
              <a:buFontTx/>
              <a:buChar char="-"/>
            </a:pPr>
            <a:r>
              <a:rPr lang="ru-RU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Birmingham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(J. Kiplay and A. Flynn), </a:t>
            </a: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American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(League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Spouses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Spouses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and others. </a:t>
            </a: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the SYMPTO-THERMAL method you will need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consistency of the cervix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ru-RU" sz="32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will allow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accurately decipher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changes in cervical mucus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temperature graphs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for a more accurate definition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day of ovulation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accurate definition of observation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must be carried out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several menstrual cycles,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more accurately capture the various changes of the cervix. </a:t>
            </a:r>
          </a:p>
          <a:p>
            <a:pPr algn="l" rtl="0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complexity of the method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that before the observations you do not know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to call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position of the uterus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It comes with experience.</a:t>
            </a: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levels of sex hormones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estrogen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progesterone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,, 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cervix changes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closer </a:t>
            </a:r>
            <a:r>
              <a:rPr lang="ru-RU" sz="32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before ovulation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rises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,, </a:t>
            </a:r>
            <a:r>
              <a:rPr lang="ru-RU" sz="32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after ovulation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goes down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again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ru-RU" sz="32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Before ovulation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cervix opens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becomes softer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observe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mucous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Shortly after menstruation, mucous secretions appear. </a:t>
            </a: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woman feels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humidity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at the entrance to the vagina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it's time to take precautions - although ovulation has not yet begun, but 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vaginal environment is already suitable for sperm survival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they can live up to 7 days in appropriate conditions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3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"Natural Family Planning"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Regulation of natural childbirth is based on the nature of the fertility of the couple due to 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cyclical processes in the female body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fr-FR" sz="3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closer to ovulation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character of mucus is more brightly shown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at the most risky time, it is abundant, slippery, transparent and stretchy, as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raw egg white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possibility of conception remains until 4 days after this "peak". Then the selection becomes sticky, dry or stops altogether: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now marital union is safe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monitor the condition of the cervix</a:t>
            </a: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 woman who uses hygienic tampons will easily learn this. The condition of the neck is best checked with the middle finger. On fertile days, the cervix is ​​located high, and soft to the touch as lips and moisture.</a:t>
            </a: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After ovulation, it descends and becomes firm as the tip of the nose.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3 days after that you can not be afraid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Measure the basal temperature</a:t>
            </a:r>
          </a:p>
          <a:p>
            <a:pPr algn="l" rtl="0"/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 morning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before getting out of bed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necessary to measure body temperature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same way (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the rectum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vagina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same thermometer. </a:t>
            </a:r>
          </a:p>
          <a:p>
            <a:pPr algn="l" rtl="0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ovulation period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basal temperature rises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0.2-0.5 degrees. </a:t>
            </a:r>
          </a:p>
          <a:p>
            <a:pPr algn="l" rtl="0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basal temperature lasted at an elevated level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days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you can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allow yourself to relax. </a:t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remember: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better to be reinsured. If the beginning of the fertile phase should be considered a feeling of moisture and the appearance of mucous secretions, then its end is determined by the symptoms that appeared last.</a:t>
            </a: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record additional signs of ovulation</a:t>
            </a:r>
          </a:p>
          <a:p>
            <a:pPr algn="l" rtl="0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consider menstruation a guarantee of safe cohabitation. </a:t>
            </a:r>
          </a:p>
          <a:p>
            <a:pPr algn="l" rtl="0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Actually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menstruation does not always serve as an obstacle to conception: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sometimes the fe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rtile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period begins earlier than usual.</a:t>
            </a: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459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Physiological indicators of ovulation:</a:t>
            </a:r>
          </a:p>
          <a:p>
            <a:pPr algn="l" rtl="0"/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ru-RU" sz="105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Feeling of heaviness in the lower abdomen</a:t>
            </a:r>
          </a:p>
          <a:p>
            <a:pPr algn="l" rtl="0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Pain characteristic of the middle of the cycle 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cause of these sensations may be a rupture of the follicle, irritation of the abdominal cavity by the ovum. </a:t>
            </a:r>
          </a:p>
          <a:p>
            <a:pPr algn="l" rtl="0"/>
            <a:endParaRPr lang="ru-RU" sz="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Hypersensitivity of the mammary glands and skin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-Bell</a:t>
            </a:r>
            <a:r>
              <a:rPr lang="en-US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bloating and water retention in the body </a:t>
            </a:r>
          </a:p>
          <a:p>
            <a:pPr algn="l" rtl="0"/>
            <a:endParaRPr lang="ru-RU" sz="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-Bloody discharge from the vagina</a:t>
            </a:r>
          </a:p>
          <a:p>
            <a:pPr algn="l" rtl="0"/>
            <a:endParaRPr lang="ru-RU" sz="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-Increased sexual activity</a:t>
            </a:r>
          </a:p>
          <a:p>
            <a:pPr algn="l" rtl="0"/>
            <a:endParaRPr lang="ru-RU" sz="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-Increasing </a:t>
            </a:r>
            <a:r>
              <a:rPr lang="en-US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efficiency</a:t>
            </a:r>
          </a:p>
          <a:p>
            <a:pPr algn="l" rtl="0">
              <a:buFont typeface="Wingdings" pitchFamily="2" charset="2"/>
              <a:buChar char="Ø"/>
            </a:pP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the reliability of these methods?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all the methods of natural family planning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LEAST RELIABLE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CALENDAR METHOD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is now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lost its relevance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 only historical significance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the reliability of these methods?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Efficiency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OVULATION METHOD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different cultures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somewhat different. </a:t>
            </a:r>
          </a:p>
          <a:p>
            <a:pPr algn="l" rtl="0"/>
            <a:endParaRPr lang="ru-RU" sz="10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third world countries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its effectiveness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very high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then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European countries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slightly lower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which is caused by a number of hygienic features. In particular,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wearing underwear makes it difficult to monitor mucus.</a:t>
            </a:r>
            <a:endParaRPr lang="fr-FR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the reliability of these methods?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Efficiency </a:t>
            </a: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SYMTO-THERMAL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METHODS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extremely high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ru-RU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when used correctly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reaches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99%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fr-FR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 descr="Love-love-35554363-2880-1800-622x3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284984"/>
            <a:ext cx="4996524" cy="3116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3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"Natural Family Planning"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Wanting to postpone conception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,,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couple plans to have sex only for the infertile period of the cycle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instead, in an effort to have a child, a couple can choose the optimal time for cohabitation when the probability of conception is highest.</a:t>
            </a:r>
            <a:endParaRPr lang="fr-FR" sz="3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 descr="estestvennye-metody-kontracepcii-300x2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509120"/>
            <a:ext cx="285750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-RU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According to the division 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ru-RU" sz="3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ru-RU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it has been </a:t>
            </a:r>
            <a:r>
              <a:rPr lang="ru-RU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distinguish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ru-RU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the following methods of natural family planning:</a:t>
            </a:r>
          </a:p>
          <a:p>
            <a:pPr algn="l" rtl="0"/>
            <a:endParaRPr lang="ru-RU" sz="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rhythm method, or calendar </a:t>
            </a: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Ogino-Knaus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l" rtl="0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one-indicator methods -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(narrow and extended) and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ovulatory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Billings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l" rtl="0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multi-indicator, or otherwise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symptomatic-thermal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methods. </a:t>
            </a:r>
            <a:endParaRPr lang="fr-FR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340768"/>
            <a:ext cx="784887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Rhythm method,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calendar </a:t>
            </a: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Ogino-Knaus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/>
              <a:t> </a:t>
            </a:r>
            <a:endParaRPr lang="en-US" sz="3200" dirty="0"/>
          </a:p>
          <a:p>
            <a:pPr algn="l" rtl="0"/>
            <a:endParaRPr lang="en-US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period of fertility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 been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duration of the last 12 previous cycles, (because the duration of the second phase of the cycle -from ovulation to the beginning of the next menstruation - has always been and is 12-16 days. </a:t>
            </a:r>
          </a:p>
          <a:p>
            <a:pPr algn="l" rtl="0"/>
            <a:r>
              <a:rPr lang="ru-RU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ru-RU" sz="3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unsuitable after childbirth</a:t>
            </a:r>
            <a:r>
              <a:rPr lang="ru-RU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after miscarriage, with irregular cycles and during premenopause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26876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SINGLE-INDICATOR METHODS -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l" rtl="0">
              <a:buAutoNum type="arabicPeriod"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TEMPERATURE METHOD</a:t>
            </a:r>
          </a:p>
          <a:p>
            <a:pPr marL="971550" lvl="1" indent="-514350" algn="l" rtl="0"/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(narrow and extended) </a:t>
            </a:r>
          </a:p>
          <a:p>
            <a:pPr marL="971550" lvl="1" indent="-514350" algn="l" rtl="0"/>
            <a:endParaRPr lang="en-US" sz="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l" rtl="0"/>
            <a:r>
              <a:rPr lang="uk-UA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measurement of basal body temperature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(resting temperature, which is measured after at least 3 hours of sleep without getting out of bed) and its recording. </a:t>
            </a:r>
            <a:endParaRPr lang="ru-RU" sz="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l" rtl="0"/>
            <a:r>
              <a:rPr lang="uk-UA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is the simplest test to determine ovarian function. </a:t>
            </a:r>
          </a:p>
          <a:p>
            <a:pPr marL="971550" lvl="1" indent="-514350" algn="l" rtl="0"/>
            <a:endParaRPr lang="ru-RU" sz="8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a healthy adult woman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basal temperature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ru-RU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two-phase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IN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first phase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phase of maturation of the egg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it is kept low, instead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second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phase of the corpus luteum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its performance increases by 0.2-0.5 ° C. </a:t>
            </a:r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7048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ru-RU" sz="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 temperature phase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begins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usual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12-16 days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until the next menstruation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971550" lvl="1" indent="-514350" algn="l" rtl="0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l" rtl="0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purpose of measuring basal temperature is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ovulation recognition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most likely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comes in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first 1-2 days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 temperatures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3326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natural family planning</a:t>
            </a:r>
            <a:endParaRPr lang="ru-RU" sz="3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484784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971550" algn="l" rtl="0"/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971550" algn="l" rtl="0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NARROW TEMPERATURE METHOD </a:t>
            </a:r>
          </a:p>
          <a:p>
            <a:pPr marL="971550" lvl="1" indent="-971550" algn="l" rtl="0"/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971550" algn="l" rtl="0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allows you to determine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</a:p>
          <a:p>
            <a:pPr marL="971550" lvl="1" indent="-971550" algn="l" rtl="0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 of infertility after ovulation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(at the end of the cycle).</a:t>
            </a:r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Personalizzato 9">
      <a:dk1>
        <a:sysClr val="windowText" lastClr="000000"/>
      </a:dk1>
      <a:lt1>
        <a:sysClr val="window" lastClr="FFFFFF"/>
      </a:lt1>
      <a:dk2>
        <a:srgbClr val="FBFB93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386</TotalTime>
  <Words>1375</Words>
  <Application>Microsoft Office PowerPoint</Application>
  <PresentationFormat>On-screen Show (4:3)</PresentationFormat>
  <Paragraphs>157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Calibri</vt:lpstr>
      <vt:lpstr>Cambria</vt:lpstr>
      <vt:lpstr>Times New Roman</vt:lpstr>
      <vt:lpstr>Wingdings</vt:lpstr>
      <vt:lpstr>Wingdings 2</vt:lpstr>
      <vt:lpstr>Wingdings 3</vt:lpstr>
      <vt:lpstr>Vertice</vt:lpstr>
      <vt:lpstr>NATURAL REGULATION OF BIRTH IN FAMILY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ПРИРОДНА РЕГУЛЯЦІЯ дітоНАРОДЖЕННЯ У РОДИНІ </dc:title>
  <dc:creator>VOLODYMYR NESTERENKO</dc:creator>
  <cp:lastModifiedBy>Volodymyr Nesterenko</cp:lastModifiedBy>
  <cp:revision>58</cp:revision>
  <dcterms:created xsi:type="dcterms:W3CDTF">2015-08-04T14:00:06Z</dcterms:created>
  <dcterms:modified xsi:type="dcterms:W3CDTF">2022-07-15T14:52:49Z</dcterms:modified>
</cp:coreProperties>
</file>