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89" r:id="rId4"/>
    <p:sldId id="259" r:id="rId5"/>
    <p:sldId id="260" r:id="rId6"/>
    <p:sldId id="261" r:id="rId7"/>
    <p:sldId id="290" r:id="rId8"/>
    <p:sldId id="262" r:id="rId9"/>
    <p:sldId id="291" r:id="rId10"/>
    <p:sldId id="263" r:id="rId11"/>
    <p:sldId id="292" r:id="rId12"/>
    <p:sldId id="264" r:id="rId13"/>
    <p:sldId id="265" r:id="rId14"/>
    <p:sldId id="293" r:id="rId15"/>
    <p:sldId id="266" r:id="rId16"/>
    <p:sldId id="294" r:id="rId17"/>
    <p:sldId id="267" r:id="rId18"/>
    <p:sldId id="268" r:id="rId19"/>
    <p:sldId id="295" r:id="rId20"/>
    <p:sldId id="269" r:id="rId21"/>
    <p:sldId id="270" r:id="rId22"/>
    <p:sldId id="296" r:id="rId23"/>
    <p:sldId id="271" r:id="rId24"/>
    <p:sldId id="272" r:id="rId25"/>
    <p:sldId id="297" r:id="rId26"/>
    <p:sldId id="273" r:id="rId27"/>
    <p:sldId id="274" r:id="rId28"/>
    <p:sldId id="298" r:id="rId29"/>
    <p:sldId id="275" r:id="rId30"/>
    <p:sldId id="277" r:id="rId31"/>
    <p:sldId id="299" r:id="rId32"/>
    <p:sldId id="278" r:id="rId33"/>
    <p:sldId id="279" r:id="rId34"/>
    <p:sldId id="280" r:id="rId35"/>
    <p:sldId id="300" r:id="rId36"/>
    <p:sldId id="281" r:id="rId37"/>
    <p:sldId id="282" r:id="rId38"/>
    <p:sldId id="283" r:id="rId39"/>
    <p:sldId id="284" r:id="rId40"/>
    <p:sldId id="285" r:id="rId41"/>
    <p:sldId id="286" r:id="rId42"/>
    <p:sldId id="287" r:id="rId43"/>
    <p:sldId id="288"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B007B441-5312-499D-93C3-6E37886527FA}" type="slidenum">
              <a:rPr lang="it-IT" smtClean="0"/>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B007B441-5312-499D-93C3-6E37886527FA}" type="slidenum">
              <a:rPr lang="it-IT" smtClean="0"/>
              <a:pPr/>
              <a:t>‹#›</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6055F8-1D02-4417-9241-55C834FD9970}" type="datetimeFigureOut">
              <a:rPr lang="it-IT" smtClean="0"/>
              <a:pPr/>
              <a:t>15/07/2022</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007B441-5312-499D-93C3-6E37886527FA}" type="slidenum">
              <a:rPr lang="it-IT" smtClean="0"/>
              <a:pPr/>
              <a:t>‹#›</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548680"/>
            <a:ext cx="8496944" cy="1008112"/>
          </a:xfrm>
        </p:spPr>
        <p:txBody>
          <a:bodyPr>
            <a:normAutofit/>
          </a:bodyPr>
          <a:lstStyle/>
          <a:p>
            <a:pPr algn="ctr" rtl="0"/>
            <a:r>
              <a:rPr lang="uk-UA" sz="4500" dirty="0">
                <a:solidFill>
                  <a:srgbClr val="FFFF00"/>
                </a:solidFill>
              </a:rPr>
              <a:t>"Man and woman created them"</a:t>
            </a:r>
            <a:endParaRPr lang="fr-FR" sz="4500" dirty="0">
              <a:solidFill>
                <a:srgbClr val="FFFF00"/>
              </a:solidFill>
            </a:endParaRPr>
          </a:p>
        </p:txBody>
      </p:sp>
      <p:sp>
        <p:nvSpPr>
          <p:cNvPr id="3" name="Sottotitolo 2"/>
          <p:cNvSpPr>
            <a:spLocks noGrp="1"/>
          </p:cNvSpPr>
          <p:nvPr>
            <p:ph type="subTitle" idx="1"/>
          </p:nvPr>
        </p:nvSpPr>
        <p:spPr>
          <a:xfrm>
            <a:off x="827584" y="1412776"/>
            <a:ext cx="7854696" cy="776528"/>
          </a:xfrm>
        </p:spPr>
        <p:txBody>
          <a:bodyPr>
            <a:normAutofit/>
          </a:bodyPr>
          <a:lstStyle/>
          <a:p>
            <a:pPr algn="ctr" rtl="0"/>
            <a:r>
              <a:rPr lang="uk-UA" sz="3200" dirty="0">
                <a:solidFill>
                  <a:srgbClr val="FFFF00"/>
                </a:solidFill>
              </a:rPr>
              <a:t>The gift and task of sexuality</a:t>
            </a:r>
            <a:endParaRPr lang="fr-FR" sz="3200" dirty="0">
              <a:solidFill>
                <a:srgbClr val="FFFF00"/>
              </a:solidFill>
            </a:endParaRPr>
          </a:p>
        </p:txBody>
      </p:sp>
      <p:sp>
        <p:nvSpPr>
          <p:cNvPr id="5" name="CasellaDiTesto 4"/>
          <p:cNvSpPr txBox="1"/>
          <p:nvPr/>
        </p:nvSpPr>
        <p:spPr>
          <a:xfrm>
            <a:off x="5364088" y="6309320"/>
            <a:ext cx="3600400" cy="338554"/>
          </a:xfrm>
          <a:prstGeom prst="rect">
            <a:avLst/>
          </a:prstGeom>
          <a:noFill/>
        </p:spPr>
        <p:txBody>
          <a:bodyPr wrap="square" rtlCol="0">
            <a:spAutoFit/>
          </a:bodyPr>
          <a:lstStyle/>
          <a:p>
            <a:pPr algn="l" rtl="0"/>
            <a:r>
              <a:rPr lang="uk-UA" sz="1600" i="1" dirty="0"/>
              <a:t>Father V</a:t>
            </a:r>
            <a:r>
              <a:rPr lang="en-US" sz="1600" i="1" dirty="0" err="1"/>
              <a:t>olodymyr</a:t>
            </a:r>
            <a:r>
              <a:rPr lang="uk-UA" sz="1600" i="1" dirty="0"/>
              <a:t> NESTERENKO</a:t>
            </a:r>
            <a:endParaRPr lang="fr-FR" sz="1600" i="1" dirty="0"/>
          </a:p>
        </p:txBody>
      </p:sp>
      <p:pic>
        <p:nvPicPr>
          <p:cNvPr id="13314" name="Picture 2" descr="http://risu.org.ua/php_uploads/images/articles/ArticleImages_52604_%F8%E0%E1%F3%ED%B3%ED%E8_8.jpg"/>
          <p:cNvPicPr>
            <a:picLocks noChangeAspect="1" noChangeArrowheads="1"/>
          </p:cNvPicPr>
          <p:nvPr/>
        </p:nvPicPr>
        <p:blipFill>
          <a:blip r:embed="rId2" cstate="print"/>
          <a:srcRect/>
          <a:stretch>
            <a:fillRect/>
          </a:stretch>
        </p:blipFill>
        <p:spPr bwMode="auto">
          <a:xfrm>
            <a:off x="1835696" y="2132856"/>
            <a:ext cx="5724635" cy="381642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1340768"/>
            <a:ext cx="7854696" cy="776528"/>
          </a:xfrm>
        </p:spPr>
        <p:txBody>
          <a:bodyPr>
            <a:noAutofit/>
          </a:bodyPr>
          <a:lstStyle/>
          <a:p>
            <a:pPr algn="l" rtl="0">
              <a:buFont typeface="Wingdings" pitchFamily="2" charset="2"/>
              <a:buChar char="v"/>
            </a:pPr>
            <a:r>
              <a:rPr lang="uk-UA" sz="3200" dirty="0"/>
              <a:t>In marriage, a man and a woman must open themselves to God through mutual love, which becomes the basis of their inseparable unity, fidelity and fruitfulness.</a:t>
            </a:r>
          </a:p>
          <a:p>
            <a:pPr algn="l" rtl="0"/>
            <a:endParaRPr lang="uk-UA" sz="3200" dirty="0"/>
          </a:p>
        </p:txBody>
      </p:sp>
      <p:pic>
        <p:nvPicPr>
          <p:cNvPr id="29698" name="Picture 2" descr="http://www.hvilya.com/_bl/9/81372014.jpg"/>
          <p:cNvPicPr>
            <a:picLocks noChangeAspect="1" noChangeArrowheads="1"/>
          </p:cNvPicPr>
          <p:nvPr/>
        </p:nvPicPr>
        <p:blipFill>
          <a:blip r:embed="rId2" cstate="print"/>
          <a:srcRect/>
          <a:stretch>
            <a:fillRect/>
          </a:stretch>
        </p:blipFill>
        <p:spPr bwMode="auto">
          <a:xfrm>
            <a:off x="2699792" y="3645024"/>
            <a:ext cx="3816424" cy="284063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1340768"/>
            <a:ext cx="4824536" cy="776528"/>
          </a:xfrm>
        </p:spPr>
        <p:txBody>
          <a:bodyPr>
            <a:noAutofit/>
          </a:bodyPr>
          <a:lstStyle/>
          <a:p>
            <a:pPr algn="l" rtl="0">
              <a:buFont typeface="Wingdings" pitchFamily="2" charset="2"/>
              <a:buChar char="v"/>
            </a:pPr>
            <a:r>
              <a:rPr lang="ru-RU" sz="3200" dirty="0"/>
              <a:t>Sexuality encompasses all the natural dimensions of the existence of the human person: it denotes not only the body, which is a visible sign of gender, but also the soul and spirit of man.</a:t>
            </a:r>
            <a:endParaRPr lang="fr-FR" sz="3200" dirty="0"/>
          </a:p>
        </p:txBody>
      </p:sp>
      <p:pic>
        <p:nvPicPr>
          <p:cNvPr id="49154" name="Picture 2" descr="http://dyvensvit.org/media/gallery/full/0/4/04122010_podruzhzhja.jpg"/>
          <p:cNvPicPr>
            <a:picLocks noChangeAspect="1" noChangeArrowheads="1"/>
          </p:cNvPicPr>
          <p:nvPr/>
        </p:nvPicPr>
        <p:blipFill>
          <a:blip r:embed="rId2" cstate="print"/>
          <a:srcRect/>
          <a:stretch>
            <a:fillRect/>
          </a:stretch>
        </p:blipFill>
        <p:spPr bwMode="auto">
          <a:xfrm>
            <a:off x="5868144" y="2132856"/>
            <a:ext cx="2758386" cy="28083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ru-RU" sz="3200" dirty="0"/>
              <a:t>Human sexuality can be understood only in the light of the Christian understanding of love as the communion of persons.</a:t>
            </a:r>
          </a:p>
          <a:p>
            <a:pPr algn="l" rtl="0">
              <a:buFont typeface="Wingdings" pitchFamily="2" charset="2"/>
              <a:buChar char="v"/>
            </a:pPr>
            <a:endParaRPr lang="ru-RU" sz="3200" dirty="0"/>
          </a:p>
          <a:p>
            <a:pPr algn="l" rtl="0">
              <a:buFont typeface="Wingdings" pitchFamily="2" charset="2"/>
              <a:buChar char="v"/>
            </a:pPr>
            <a:r>
              <a:rPr lang="uk-UA" sz="3200" dirty="0"/>
              <a:t>Such communion is carried out in love as the self-giving of one person to another. This love is given to a person by the Holy Spirit, who reveals it to another person.</a:t>
            </a:r>
          </a:p>
          <a:p>
            <a:pPr algn="l" rtl="0"/>
            <a:endParaRPr lang="fr-FR"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55576" y="1484784"/>
            <a:ext cx="4536504" cy="776528"/>
          </a:xfrm>
        </p:spPr>
        <p:txBody>
          <a:bodyPr>
            <a:noAutofit/>
          </a:bodyPr>
          <a:lstStyle/>
          <a:p>
            <a:pPr algn="l" rtl="0">
              <a:buFont typeface="Wingdings" pitchFamily="2" charset="2"/>
              <a:buChar char="v"/>
            </a:pPr>
            <a:r>
              <a:rPr lang="uk-UA" sz="3200" dirty="0"/>
              <a:t>In married life, a man and a woman open themselves to God through mutual love, which becomes the basis of their inseparable unity, fidelity and fruitfulness..</a:t>
            </a:r>
          </a:p>
        </p:txBody>
      </p:sp>
      <p:pic>
        <p:nvPicPr>
          <p:cNvPr id="27650" name="Picture 2" descr="http://bpb.org.ua/2014-10-18_13.04.31.jpg"/>
          <p:cNvPicPr>
            <a:picLocks noChangeAspect="1" noChangeArrowheads="1"/>
          </p:cNvPicPr>
          <p:nvPr/>
        </p:nvPicPr>
        <p:blipFill>
          <a:blip r:embed="rId2" cstate="print"/>
          <a:srcRect/>
          <a:stretch>
            <a:fillRect/>
          </a:stretch>
        </p:blipFill>
        <p:spPr bwMode="auto">
          <a:xfrm>
            <a:off x="5292080" y="2348880"/>
            <a:ext cx="3312368" cy="248427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55576" y="1484784"/>
            <a:ext cx="4608512" cy="776528"/>
          </a:xfrm>
        </p:spPr>
        <p:txBody>
          <a:bodyPr>
            <a:noAutofit/>
          </a:bodyPr>
          <a:lstStyle/>
          <a:p>
            <a:pPr algn="l" rtl="0">
              <a:buFont typeface="Wingdings" pitchFamily="2" charset="2"/>
              <a:buChar char="v"/>
            </a:pPr>
            <a:r>
              <a:rPr lang="ru-RU" sz="3200" dirty="0"/>
              <a:t>IN the virgin life consecrated to God, sexuality is transformed in the Holy Spirit in order to serve God and neighbor in love for the sake of the Kingdom of Heaven (see Mt 19:12).</a:t>
            </a:r>
            <a:endParaRPr lang="fr-FR" sz="3200" dirty="0"/>
          </a:p>
        </p:txBody>
      </p:sp>
      <p:pic>
        <p:nvPicPr>
          <p:cNvPr id="50178" name="Picture 2" descr="http://cs627828.vk.me/v627828076/1e5d/pRzL8J7IZ_Q.jpg"/>
          <p:cNvPicPr>
            <a:picLocks noChangeAspect="1" noChangeArrowheads="1"/>
          </p:cNvPicPr>
          <p:nvPr/>
        </p:nvPicPr>
        <p:blipFill>
          <a:blip r:embed="rId2" cstate="print"/>
          <a:srcRect/>
          <a:stretch>
            <a:fillRect/>
          </a:stretch>
        </p:blipFill>
        <p:spPr bwMode="auto">
          <a:xfrm>
            <a:off x="5364088" y="2636912"/>
            <a:ext cx="3384376" cy="252028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ru-RU" sz="3200" dirty="0"/>
              <a:t>Everyone is called from an early age to love both God and neighbor. In the education of love is the content of Christian sex education.</a:t>
            </a:r>
          </a:p>
          <a:p>
            <a:pPr algn="l" rtl="0"/>
            <a:endParaRPr lang="ru-RU" sz="1600" dirty="0"/>
          </a:p>
        </p:txBody>
      </p:sp>
      <p:pic>
        <p:nvPicPr>
          <p:cNvPr id="26626" name="Picture 2" descr="http://cdn-nus-2.pinme.ru/pin-upload-static/photos/073b78447cc0b7d23a4f6d218a278152_m1.jpg"/>
          <p:cNvPicPr>
            <a:picLocks noChangeAspect="1" noChangeArrowheads="1"/>
          </p:cNvPicPr>
          <p:nvPr/>
        </p:nvPicPr>
        <p:blipFill>
          <a:blip r:embed="rId2" cstate="print"/>
          <a:srcRect/>
          <a:stretch>
            <a:fillRect/>
          </a:stretch>
        </p:blipFill>
        <p:spPr bwMode="auto">
          <a:xfrm>
            <a:off x="3419872" y="3717032"/>
            <a:ext cx="2258566" cy="286899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ru-RU" sz="3200" dirty="0"/>
              <a:t>The purpose </a:t>
            </a:r>
            <a:r>
              <a:rPr lang="en-US" sz="3200" dirty="0"/>
              <a:t>of </a:t>
            </a:r>
            <a:r>
              <a:rPr lang="ru-RU" sz="3200" dirty="0"/>
              <a:t>such education is to help a developing young person to discover God's gift of sexuality and to learn to respect the personal nature of this gift..</a:t>
            </a:r>
            <a:endParaRPr lang="fr-FR" sz="3200" dirty="0"/>
          </a:p>
        </p:txBody>
      </p:sp>
      <p:pic>
        <p:nvPicPr>
          <p:cNvPr id="51202" name="Picture 2" descr="http://2.bp.blogspot.com/_WFVC2d1MYpc/SaA3IHoT9uI/AAAAAAAAADg/SWN4kVzumSk/s320/u92_120211.jpg"/>
          <p:cNvPicPr>
            <a:picLocks noChangeAspect="1" noChangeArrowheads="1"/>
          </p:cNvPicPr>
          <p:nvPr/>
        </p:nvPicPr>
        <p:blipFill>
          <a:blip r:embed="rId2" cstate="print"/>
          <a:srcRect/>
          <a:stretch>
            <a:fillRect/>
          </a:stretch>
        </p:blipFill>
        <p:spPr bwMode="auto">
          <a:xfrm>
            <a:off x="3419872" y="3645024"/>
            <a:ext cx="2232248" cy="295232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55576" y="1484784"/>
            <a:ext cx="5040560" cy="776528"/>
          </a:xfrm>
        </p:spPr>
        <p:txBody>
          <a:bodyPr>
            <a:noAutofit/>
          </a:bodyPr>
          <a:lstStyle/>
          <a:p>
            <a:pPr algn="l" rtl="0">
              <a:buFont typeface="Wingdings" pitchFamily="2" charset="2"/>
              <a:buChar char="v"/>
            </a:pPr>
            <a:r>
              <a:rPr lang="uk-UA" sz="3200" dirty="0"/>
              <a:t>Sexuality in the deepest sense is not only a place of deep interpersonal experience, but also a place of encounter with God, helping to understand why the Church touches on the topic of sexuality and sexual relations in general.</a:t>
            </a:r>
            <a:endParaRPr lang="ru-RU" sz="1600" dirty="0"/>
          </a:p>
        </p:txBody>
      </p:sp>
      <p:pic>
        <p:nvPicPr>
          <p:cNvPr id="25602" name="Picture 2" descr="http://cs319231.vk.me/v319231847/30b5/tRbRVthlJTc.jpg"/>
          <p:cNvPicPr>
            <a:picLocks noChangeAspect="1" noChangeArrowheads="1"/>
          </p:cNvPicPr>
          <p:nvPr/>
        </p:nvPicPr>
        <p:blipFill>
          <a:blip r:embed="rId2" cstate="print"/>
          <a:srcRect/>
          <a:stretch>
            <a:fillRect/>
          </a:stretch>
        </p:blipFill>
        <p:spPr bwMode="auto">
          <a:xfrm>
            <a:off x="5868144" y="1700808"/>
            <a:ext cx="2780997" cy="2016224"/>
          </a:xfrm>
          <a:prstGeom prst="rect">
            <a:avLst/>
          </a:prstGeom>
          <a:ln>
            <a:noFill/>
          </a:ln>
          <a:effectLst>
            <a:outerShdw blurRad="292100" dist="139700" dir="2700000" algn="tl" rotWithShape="0">
              <a:srgbClr val="333333">
                <a:alpha val="65000"/>
              </a:srgbClr>
            </a:outerShdw>
          </a:effectLst>
        </p:spPr>
      </p:pic>
      <p:pic>
        <p:nvPicPr>
          <p:cNvPr id="25604" name="Picture 4" descr="http://cs620528.vk.me/v620528478/6968/PjysqrS6anc.jpg"/>
          <p:cNvPicPr>
            <a:picLocks noChangeAspect="1" noChangeArrowheads="1"/>
          </p:cNvPicPr>
          <p:nvPr/>
        </p:nvPicPr>
        <p:blipFill>
          <a:blip r:embed="rId3" cstate="print"/>
          <a:srcRect/>
          <a:stretch>
            <a:fillRect/>
          </a:stretch>
        </p:blipFill>
        <p:spPr bwMode="auto">
          <a:xfrm>
            <a:off x="5868144" y="3717032"/>
            <a:ext cx="2768678" cy="223224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ru-RU" sz="3200" dirty="0"/>
              <a:t>The Bible clearly tells us that God created the first humans by man and woman (Gen. 1:27).</a:t>
            </a:r>
            <a:r>
              <a:rPr lang="uk-UA" sz="3200" dirty="0"/>
              <a:t> </a:t>
            </a:r>
          </a:p>
        </p:txBody>
      </p:sp>
      <p:pic>
        <p:nvPicPr>
          <p:cNvPr id="24578" name="Picture 2" descr="http://hram.lviv.ua/uploads/posts/2009-12/1259875326_003-s-21_1.jpg"/>
          <p:cNvPicPr>
            <a:picLocks noChangeAspect="1" noChangeArrowheads="1"/>
          </p:cNvPicPr>
          <p:nvPr/>
        </p:nvPicPr>
        <p:blipFill>
          <a:blip r:embed="rId2" cstate="print"/>
          <a:srcRect/>
          <a:stretch>
            <a:fillRect/>
          </a:stretch>
        </p:blipFill>
        <p:spPr bwMode="auto">
          <a:xfrm>
            <a:off x="2699792" y="3356992"/>
            <a:ext cx="3672408" cy="30798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uk-UA" sz="3200" dirty="0"/>
              <a:t>By realizing his own body, Adam could see that he was different from other creatures and could rejoice at the creation of Eve. </a:t>
            </a:r>
          </a:p>
          <a:p>
            <a:pPr algn="l" rtl="0">
              <a:buFont typeface="Wingdings" pitchFamily="2" charset="2"/>
              <a:buChar char="v"/>
            </a:pPr>
            <a:r>
              <a:rPr lang="uk-UA" sz="3200" dirty="0"/>
              <a:t>The human body, which is the gift of God the Creator, has from the beginning a marital sign. </a:t>
            </a:r>
            <a:endParaRPr lang="ru-RU" sz="3200" dirty="0"/>
          </a:p>
        </p:txBody>
      </p:sp>
      <p:pic>
        <p:nvPicPr>
          <p:cNvPr id="52226" name="Picture 2" descr="http://tureligious.com.ua/wp-content/uploads/2014/11/creacionizm.jpg"/>
          <p:cNvPicPr>
            <a:picLocks noChangeAspect="1" noChangeArrowheads="1"/>
          </p:cNvPicPr>
          <p:nvPr/>
        </p:nvPicPr>
        <p:blipFill>
          <a:blip r:embed="rId2" cstate="print"/>
          <a:srcRect/>
          <a:stretch>
            <a:fillRect/>
          </a:stretch>
        </p:blipFill>
        <p:spPr bwMode="auto">
          <a:xfrm>
            <a:off x="1907704" y="4653136"/>
            <a:ext cx="5400600" cy="18859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908720"/>
            <a:ext cx="8496944" cy="720080"/>
          </a:xfrm>
        </p:spPr>
        <p:txBody>
          <a:bodyPr>
            <a:normAutofit fontScale="90000"/>
          </a:bodyPr>
          <a:lstStyle/>
          <a:p>
            <a:pPr algn="ctr" rtl="0"/>
            <a:r>
              <a:rPr lang="uk-UA" sz="4500" b="0" dirty="0">
                <a:solidFill>
                  <a:srgbClr val="FFFF00"/>
                </a:solidFill>
              </a:rPr>
              <a:t>Catechism of the UGCC about the gift of sexuality</a:t>
            </a:r>
            <a:endParaRPr lang="fr-FR" sz="4500" b="0" dirty="0">
              <a:solidFill>
                <a:srgbClr val="FFFF00"/>
              </a:solidFill>
            </a:endParaRPr>
          </a:p>
        </p:txBody>
      </p:sp>
      <p:sp>
        <p:nvSpPr>
          <p:cNvPr id="3" name="Sottotitolo 2"/>
          <p:cNvSpPr>
            <a:spLocks noGrp="1"/>
          </p:cNvSpPr>
          <p:nvPr>
            <p:ph type="subTitle" idx="1"/>
          </p:nvPr>
        </p:nvSpPr>
        <p:spPr>
          <a:xfrm>
            <a:off x="683568" y="1556792"/>
            <a:ext cx="4968552" cy="776528"/>
          </a:xfrm>
        </p:spPr>
        <p:txBody>
          <a:bodyPr>
            <a:noAutofit/>
          </a:bodyPr>
          <a:lstStyle/>
          <a:p>
            <a:pPr algn="l" rtl="0">
              <a:buFont typeface="Wingdings" pitchFamily="2" charset="2"/>
              <a:buChar char="v"/>
            </a:pPr>
            <a:r>
              <a:rPr lang="ru-RU" sz="3200" dirty="0"/>
              <a:t>Sexuality encompasses all the natural dimensions of the existence of the human person: it denotes not only the body, which is a visible sign of belonging to sex, but also the soul and spirit of man.</a:t>
            </a:r>
            <a:endParaRPr lang="fr-FR" sz="3200" dirty="0"/>
          </a:p>
        </p:txBody>
      </p:sp>
      <p:pic>
        <p:nvPicPr>
          <p:cNvPr id="4" name="Immagine 3" descr="imagescas6egjj.jpg"/>
          <p:cNvPicPr>
            <a:picLocks noChangeAspect="1"/>
          </p:cNvPicPr>
          <p:nvPr/>
        </p:nvPicPr>
        <p:blipFill>
          <a:blip r:embed="rId2" cstate="print"/>
          <a:stretch>
            <a:fillRect/>
          </a:stretch>
        </p:blipFill>
        <p:spPr>
          <a:xfrm>
            <a:off x="5724128" y="1844824"/>
            <a:ext cx="2918875" cy="37444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648072"/>
          </a:xfrm>
        </p:spPr>
        <p:txBody>
          <a:bodyPr>
            <a:normAutofit fontScale="90000"/>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251520" y="1008186"/>
            <a:ext cx="8640960" cy="836637"/>
          </a:xfrm>
        </p:spPr>
        <p:txBody>
          <a:bodyPr>
            <a:noAutofit/>
          </a:bodyPr>
          <a:lstStyle/>
          <a:p>
            <a:pPr algn="l" rtl="0">
              <a:buFont typeface="Wingdings" pitchFamily="2" charset="2"/>
              <a:buChar char="v"/>
            </a:pPr>
            <a:r>
              <a:rPr lang="ru-RU" sz="3200" dirty="0"/>
              <a:t>Only God is Holy, and the created man together with his body is the object of holiness, that is, the embodied image of the holiness of God.</a:t>
            </a:r>
          </a:p>
          <a:p>
            <a:pPr algn="l" rtl="0">
              <a:buFont typeface="Wingdings" pitchFamily="2" charset="2"/>
              <a:buChar char="v"/>
            </a:pPr>
            <a:r>
              <a:rPr lang="ru-RU" sz="3200" dirty="0"/>
              <a:t> At the same time, it is the "mystery" of creation, and therefore the sign of God in the world.</a:t>
            </a:r>
            <a:r>
              <a:rPr lang="uk-UA" sz="3200" dirty="0"/>
              <a:t> </a:t>
            </a:r>
          </a:p>
          <a:p>
            <a:pPr algn="l" rtl="0">
              <a:buFont typeface="Wingdings" pitchFamily="2" charset="2"/>
              <a:buChar char="v"/>
            </a:pPr>
            <a:r>
              <a:rPr lang="uk-UA" sz="3200" dirty="0"/>
              <a:t>The sanctification of the world takes place through the human body, just as the salvation of the world took place through the Incarnation of Jesus Christ, the perfect Image of God. </a:t>
            </a:r>
            <a:endParaRPr lang="ru-RU"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uk-UA" sz="3200" dirty="0"/>
              <a:t>Human sexuality is also a part of God's plan, as an integral part of the capacity for love that God has invested in man and woman. </a:t>
            </a:r>
          </a:p>
          <a:p>
            <a:pPr algn="l" rtl="0"/>
            <a:endParaRPr lang="uk-UA" sz="3200" dirty="0"/>
          </a:p>
        </p:txBody>
      </p:sp>
      <p:pic>
        <p:nvPicPr>
          <p:cNvPr id="22530" name="Picture 2" descr="http://www.pkm.if.ua/wp-content/uploads/2013/07/%D0%A8%D0%BB%D1%8E%D0%B1%D0%BD%D0%B0-%D0%BF%D1%80%D0%B8%D1%81%D1%8F%D0%B3%D0%B0-%D0%BD%D0%B0-%D1%94%D0%B2%D0%B0%D0%BD%D0%B3%D0%B5%D0%BB%D1%96%D1%97.jpg"/>
          <p:cNvPicPr>
            <a:picLocks noChangeAspect="1" noChangeArrowheads="1"/>
          </p:cNvPicPr>
          <p:nvPr/>
        </p:nvPicPr>
        <p:blipFill>
          <a:blip r:embed="rId2" cstate="print"/>
          <a:srcRect/>
          <a:stretch>
            <a:fillRect/>
          </a:stretch>
        </p:blipFill>
        <p:spPr bwMode="auto">
          <a:xfrm>
            <a:off x="2627784" y="3645024"/>
            <a:ext cx="4261123" cy="283353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uk-UA" sz="3200" dirty="0"/>
              <a:t>This ability to love as a gift of self is embodied in the conjugal meaning of the body, which bears the imprint of human femininity and masculinity. </a:t>
            </a:r>
            <a:endParaRPr lang="ru-RU" sz="3200" dirty="0"/>
          </a:p>
        </p:txBody>
      </p:sp>
      <p:pic>
        <p:nvPicPr>
          <p:cNvPr id="53250" name="Picture 2" descr="http://i789.photobucket.com/albums/yy177/tolikzhyla/History/CSC_0493_zpsb9d2522a.jpg"/>
          <p:cNvPicPr>
            <a:picLocks noChangeAspect="1" noChangeArrowheads="1"/>
          </p:cNvPicPr>
          <p:nvPr/>
        </p:nvPicPr>
        <p:blipFill>
          <a:blip r:embed="rId2" cstate="print"/>
          <a:srcRect/>
          <a:stretch>
            <a:fillRect/>
          </a:stretch>
        </p:blipFill>
        <p:spPr bwMode="auto">
          <a:xfrm>
            <a:off x="2627784" y="3717032"/>
            <a:ext cx="4270648" cy="28350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ru-RU" sz="3200" dirty="0"/>
              <a:t>The body is not only a source of fertility, but has the ability to express love, in which a person becomes a gift to another person. </a:t>
            </a:r>
          </a:p>
          <a:p>
            <a:pPr algn="l" rtl="0"/>
            <a:endParaRPr lang="ru-RU" sz="3200" dirty="0"/>
          </a:p>
          <a:p>
            <a:pPr algn="l" rtl="0">
              <a:buFont typeface="Wingdings" pitchFamily="2" charset="2"/>
              <a:buChar char="v"/>
            </a:pPr>
            <a:r>
              <a:rPr lang="ru-RU" sz="3200" dirty="0"/>
              <a:t>The division into sexes was conceived by God, and He put deep meaning into the creation of man and woman.</a:t>
            </a:r>
          </a:p>
          <a:p>
            <a:pPr algn="l" rtl="0">
              <a:buFont typeface="Wingdings" pitchFamily="2" charset="2"/>
              <a:buChar char="v"/>
            </a:pPr>
            <a:endParaRPr lang="ru-RU"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755576" y="1340768"/>
            <a:ext cx="7854696" cy="776528"/>
          </a:xfrm>
        </p:spPr>
        <p:txBody>
          <a:bodyPr>
            <a:noAutofit/>
          </a:bodyPr>
          <a:lstStyle/>
          <a:p>
            <a:pPr algn="l" rtl="0">
              <a:buFont typeface="Wingdings" pitchFamily="2" charset="2"/>
              <a:buChar char="v"/>
            </a:pPr>
            <a:r>
              <a:rPr lang="uk-UA" sz="3200" dirty="0"/>
              <a:t>God is essentially a community of Three Persons, between whom there is a continual gift. </a:t>
            </a:r>
          </a:p>
        </p:txBody>
      </p:sp>
      <p:pic>
        <p:nvPicPr>
          <p:cNvPr id="20482" name="Picture 2" descr="http://all-photo.ru/icon/photos/9316-0.jpg"/>
          <p:cNvPicPr>
            <a:picLocks noChangeAspect="1" noChangeArrowheads="1"/>
          </p:cNvPicPr>
          <p:nvPr/>
        </p:nvPicPr>
        <p:blipFill>
          <a:blip r:embed="rId2" cstate="print"/>
          <a:srcRect/>
          <a:stretch>
            <a:fillRect/>
          </a:stretch>
        </p:blipFill>
        <p:spPr bwMode="auto">
          <a:xfrm>
            <a:off x="2843808" y="2852936"/>
            <a:ext cx="3067050" cy="37433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755576" y="1484784"/>
            <a:ext cx="4248472" cy="776528"/>
          </a:xfrm>
        </p:spPr>
        <p:txBody>
          <a:bodyPr>
            <a:noAutofit/>
          </a:bodyPr>
          <a:lstStyle/>
          <a:p>
            <a:pPr algn="l" rtl="0">
              <a:buFont typeface="Wingdings" pitchFamily="2" charset="2"/>
              <a:buChar char="v"/>
            </a:pPr>
            <a:r>
              <a:rPr lang="uk-UA" sz="3200" dirty="0"/>
              <a:t>Human community must reflect the unity that exists in the Holy Trinity. </a:t>
            </a:r>
          </a:p>
          <a:p>
            <a:pPr algn="l" rtl="0">
              <a:buFont typeface="Wingdings" pitchFamily="2" charset="2"/>
              <a:buChar char="v"/>
            </a:pPr>
            <a:r>
              <a:rPr lang="uk-UA" sz="3200" dirty="0"/>
              <a:t>Man and woman, who create a community of love, are called to give life by cooperating with God.</a:t>
            </a:r>
            <a:endParaRPr lang="ru-RU" sz="3200" dirty="0"/>
          </a:p>
        </p:txBody>
      </p:sp>
      <p:pic>
        <p:nvPicPr>
          <p:cNvPr id="54274" name="Picture 2" descr="http://zdorovia.ugcc.org.ua/wp-content/uploads/2013/08/podruzhzhya.jpg"/>
          <p:cNvPicPr>
            <a:picLocks noChangeAspect="1" noChangeArrowheads="1"/>
          </p:cNvPicPr>
          <p:nvPr/>
        </p:nvPicPr>
        <p:blipFill>
          <a:blip r:embed="rId2" cstate="print"/>
          <a:srcRect/>
          <a:stretch>
            <a:fillRect/>
          </a:stretch>
        </p:blipFill>
        <p:spPr bwMode="auto">
          <a:xfrm>
            <a:off x="4860032" y="3933056"/>
            <a:ext cx="3998196" cy="266320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uk-UA" sz="3200" dirty="0"/>
              <a:t>The whole person is the image of God-Love, and all parts of his life must be subject to God's plan. </a:t>
            </a:r>
          </a:p>
          <a:p>
            <a:pPr algn="l" rtl="0"/>
            <a:endParaRPr lang="uk-UA" sz="3200" dirty="0"/>
          </a:p>
          <a:p>
            <a:pPr algn="l" rtl="0">
              <a:buFont typeface="Wingdings" pitchFamily="2" charset="2"/>
              <a:buChar char="v"/>
            </a:pPr>
            <a:r>
              <a:rPr lang="uk-UA" sz="3200" dirty="0"/>
              <a:t>Part of of this image, through which God-Love becomes present in human life, there is also the human corporeality and the sexuality associated with it. </a:t>
            </a:r>
            <a:endParaRPr lang="ru-RU"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uk-UA" sz="3200" dirty="0"/>
              <a:t>In God-Love we find the source for all the principles of Christian sexual ethics. </a:t>
            </a:r>
          </a:p>
        </p:txBody>
      </p:sp>
      <p:pic>
        <p:nvPicPr>
          <p:cNvPr id="18434" name="Picture 2" descr="http://dyvensvit.org/media/gallery/full/0/4/04122010_podruzhzhja.jpg"/>
          <p:cNvPicPr>
            <a:picLocks noChangeAspect="1" noChangeArrowheads="1"/>
          </p:cNvPicPr>
          <p:nvPr/>
        </p:nvPicPr>
        <p:blipFill>
          <a:blip r:embed="rId2" cstate="print"/>
          <a:srcRect/>
          <a:stretch>
            <a:fillRect/>
          </a:stretch>
        </p:blipFill>
        <p:spPr bwMode="auto">
          <a:xfrm>
            <a:off x="3059832" y="3212976"/>
            <a:ext cx="2897113" cy="294954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uk-UA" sz="3200" dirty="0"/>
              <a:t>Man as the embodied spirit, that is, the soul expressed through the body, and the body formed through the immortal soul, called to love just as this unity.</a:t>
            </a:r>
          </a:p>
          <a:p>
            <a:pPr algn="l" rtl="0"/>
            <a:r>
              <a:rPr lang="uk-UA" sz="3200" dirty="0"/>
              <a:t> </a:t>
            </a:r>
          </a:p>
          <a:p>
            <a:pPr algn="l" rtl="0">
              <a:buFont typeface="Wingdings" pitchFamily="2" charset="2"/>
              <a:buChar char="v"/>
            </a:pPr>
            <a:r>
              <a:rPr lang="uk-UA" sz="3200" dirty="0"/>
              <a:t>Love embraces the human body, and the body also participates in spiritual love. </a:t>
            </a:r>
            <a:endParaRPr lang="ru-RU"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ru-RU" sz="3200" dirty="0"/>
              <a:t>In a Christian marriage, love </a:t>
            </a:r>
            <a:r>
              <a:rPr lang="en-US" sz="3200" dirty="0"/>
              <a:t>to</a:t>
            </a:r>
            <a:r>
              <a:rPr lang="ru-RU" sz="3200" dirty="0"/>
              <a:t> person is at the same time love </a:t>
            </a:r>
            <a:r>
              <a:rPr lang="en-US" sz="3200" dirty="0"/>
              <a:t>to </a:t>
            </a:r>
            <a:r>
              <a:rPr lang="ru-RU" sz="3200" dirty="0"/>
              <a:t>Christ. </a:t>
            </a:r>
          </a:p>
          <a:p>
            <a:pPr algn="l" rtl="0">
              <a:buFont typeface="Wingdings" pitchFamily="2" charset="2"/>
              <a:buChar char="v"/>
            </a:pPr>
            <a:r>
              <a:rPr lang="ru-RU" sz="3200" dirty="0"/>
              <a:t>Hence the purity and selflessness of conjugal love. </a:t>
            </a:r>
          </a:p>
          <a:p>
            <a:pPr algn="l" rtl="0">
              <a:buFont typeface="Wingdings" pitchFamily="2" charset="2"/>
              <a:buChar char="v"/>
            </a:pPr>
            <a:r>
              <a:rPr lang="ru-RU" sz="3200" dirty="0"/>
              <a:t>Every true love wants to make a loved one happy. Therefore, there is a search </a:t>
            </a:r>
            <a:r>
              <a:rPr lang="en-US" sz="3200" dirty="0"/>
              <a:t>of</a:t>
            </a:r>
            <a:r>
              <a:rPr lang="ru-RU" sz="3200" dirty="0"/>
              <a:t> happiness for another, not your own pleasure.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11560" y="1268760"/>
            <a:ext cx="7992888" cy="776528"/>
          </a:xfrm>
        </p:spPr>
        <p:txBody>
          <a:bodyPr>
            <a:noAutofit/>
          </a:bodyPr>
          <a:lstStyle/>
          <a:p>
            <a:pPr algn="l" rtl="0">
              <a:buFont typeface="Wingdings" pitchFamily="2" charset="2"/>
              <a:buChar char="v"/>
            </a:pPr>
            <a:r>
              <a:rPr lang="ru-RU" sz="3200" dirty="0"/>
              <a:t>Sexuality is God's gift of being a man or a woman, which each person receives in his creation. Therefore, man is called to accept this gift of God and to embody it in his life.</a:t>
            </a:r>
          </a:p>
          <a:p>
            <a:pPr algn="l" rtl="0"/>
            <a:endParaRPr lang="ru-RU" sz="1400" dirty="0"/>
          </a:p>
        </p:txBody>
      </p:sp>
      <p:pic>
        <p:nvPicPr>
          <p:cNvPr id="4" name="Immagine 3" descr="teologia-del-corpo-710x270.jpg"/>
          <p:cNvPicPr>
            <a:picLocks noChangeAspect="1"/>
          </p:cNvPicPr>
          <p:nvPr/>
        </p:nvPicPr>
        <p:blipFill>
          <a:blip r:embed="rId2" cstate="print"/>
          <a:stretch>
            <a:fillRect/>
          </a:stretch>
        </p:blipFill>
        <p:spPr>
          <a:xfrm>
            <a:off x="1187624" y="3933056"/>
            <a:ext cx="6948264" cy="2642298"/>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A6E11E96-17AA-C262-6EA3-0E5FA59AFF73}"/>
              </a:ext>
            </a:extLst>
          </p:cNvPr>
          <p:cNvSpPr>
            <a:spLocks noGrp="1"/>
          </p:cNvSpPr>
          <p:nvPr>
            <p:ph type="ctrTitle"/>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683568" y="1196752"/>
            <a:ext cx="7854696" cy="776528"/>
          </a:xfrm>
        </p:spPr>
        <p:txBody>
          <a:bodyPr>
            <a:noAutofit/>
          </a:bodyPr>
          <a:lstStyle/>
          <a:p>
            <a:pPr algn="l" rtl="0">
              <a:buFont typeface="Wingdings" pitchFamily="2" charset="2"/>
              <a:buChar char="v"/>
            </a:pPr>
            <a:r>
              <a:rPr lang="uk-UA" sz="3200" dirty="0"/>
              <a:t>The human person is realized on three main structural levels: biological, psychological and spiritual - so, trying to characterize it, you can not miss any of them. </a:t>
            </a:r>
            <a:endParaRPr lang="en-US" sz="3200" dirty="0"/>
          </a:p>
        </p:txBody>
      </p:sp>
      <p:pic>
        <p:nvPicPr>
          <p:cNvPr id="15362" name="Picture 2" descr="https://pp.vk.me/c622021/v622021847/196c9/v2FezG1vgCQ.jpg"/>
          <p:cNvPicPr>
            <a:picLocks noChangeAspect="1" noChangeArrowheads="1"/>
          </p:cNvPicPr>
          <p:nvPr/>
        </p:nvPicPr>
        <p:blipFill>
          <a:blip r:embed="rId2" cstate="print"/>
          <a:srcRect/>
          <a:stretch>
            <a:fillRect/>
          </a:stretch>
        </p:blipFill>
        <p:spPr bwMode="auto">
          <a:xfrm>
            <a:off x="2915816" y="4221088"/>
            <a:ext cx="3600400" cy="240230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uk-UA" sz="3200" dirty="0"/>
              <a:t>Sexuality - is the energy that emanates from the whole person, from all levels of its internal structure.</a:t>
            </a:r>
            <a:endParaRPr lang="ru-RU" sz="3200" dirty="0"/>
          </a:p>
        </p:txBody>
      </p:sp>
      <p:pic>
        <p:nvPicPr>
          <p:cNvPr id="56322" name="Picture 2" descr="http://cs322525.vk.me/v322525890/9004/FFs-5j40H9c.jpg"/>
          <p:cNvPicPr>
            <a:picLocks noChangeAspect="1" noChangeArrowheads="1"/>
          </p:cNvPicPr>
          <p:nvPr/>
        </p:nvPicPr>
        <p:blipFill>
          <a:blip r:embed="rId2" cstate="print"/>
          <a:srcRect/>
          <a:stretch>
            <a:fillRect/>
          </a:stretch>
        </p:blipFill>
        <p:spPr bwMode="auto">
          <a:xfrm>
            <a:off x="2267744" y="3284984"/>
            <a:ext cx="4680520" cy="312830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716660" y="1196752"/>
            <a:ext cx="7854696" cy="776528"/>
          </a:xfrm>
        </p:spPr>
        <p:txBody>
          <a:bodyPr>
            <a:noAutofit/>
          </a:bodyPr>
          <a:lstStyle/>
          <a:p>
            <a:pPr algn="l" rtl="0">
              <a:buFont typeface="Wingdings" pitchFamily="2" charset="2"/>
              <a:buChar char="v"/>
            </a:pPr>
            <a:r>
              <a:rPr lang="uk-UA" sz="3200" dirty="0"/>
              <a:t>“</a:t>
            </a:r>
            <a:r>
              <a:rPr lang="uk-UA" sz="3200" i="1" dirty="0"/>
              <a:t>Everything is possible for me, but not everything is useful ... The body is not for fornication, but for the Lord, and the Lord for the body ... Do you not know that your bodies are members of Christ? Don't you know that your body is the temple of the Holy Spirit who dwells in you? You have it from God, so you no longer belong to yourself. You are bought at a high price! So glorify God in your body! ”</a:t>
            </a:r>
          </a:p>
          <a:p>
            <a:pPr algn="l" rtl="0"/>
            <a:r>
              <a:rPr lang="uk-UA" sz="3200" dirty="0"/>
              <a:t>(1Cor 6, 12‑15a.19-20). </a:t>
            </a:r>
            <a:endParaRPr lang="fr-FR"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uk-UA" sz="3200" dirty="0"/>
              <a:t>In the light of this text, the most important aspect of the theology of the body can be read: it is fully part of the reality of salvation realized by Jesus Christ and continued by the Holy Spirit.</a:t>
            </a:r>
          </a:p>
          <a:p>
            <a:pPr algn="l" rtl="0">
              <a:buFont typeface="Wingdings" pitchFamily="2" charset="2"/>
              <a:buChar char="v"/>
            </a:pPr>
            <a:r>
              <a:rPr lang="uk-UA" sz="3200" dirty="0"/>
              <a:t>The man saved by Christ no longer belongs only to himself, and therefore cannot consider his body "property": the body is for the Lord. </a:t>
            </a:r>
            <a:endParaRPr lang="fr-FR"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uk-UA" sz="3200" dirty="0"/>
              <a:t>The whole person is called to holiness. That is why the Apostle</a:t>
            </a:r>
            <a:r>
              <a:rPr lang="en-US" sz="3200" dirty="0"/>
              <a:t> </a:t>
            </a:r>
            <a:r>
              <a:rPr lang="uk-UA" sz="3200" dirty="0"/>
              <a:t>Paul calls</a:t>
            </a:r>
            <a:r>
              <a:rPr lang="en-US" sz="3200" dirty="0"/>
              <a:t> </a:t>
            </a:r>
            <a:r>
              <a:rPr lang="uk-UA" sz="3200" dirty="0"/>
              <a:t>to glorify God in his body. </a:t>
            </a:r>
          </a:p>
        </p:txBody>
      </p:sp>
      <p:pic>
        <p:nvPicPr>
          <p:cNvPr id="12290" name="Picture 2" descr="http://1.bp.blogspot.com/-7wNG2bPnGsY/Tete0DzS75I/AAAAAAAAAFk/qSe9KoWBWF0/s1600/%25D1%2581%25D1%2596%25D0%25BC%25D1%258F+%25D0%2593%25D0%25BB%25D1%2583%25D1%2585%25D0%25BE%25D0%25B2%25D0%25B5%25D1%2586%25D1%258C%25D0%25BA%25D0%25B8%25D1%2585.jpg"/>
          <p:cNvPicPr>
            <a:picLocks noChangeAspect="1" noChangeArrowheads="1"/>
          </p:cNvPicPr>
          <p:nvPr/>
        </p:nvPicPr>
        <p:blipFill>
          <a:blip r:embed="rId2" cstate="print"/>
          <a:srcRect/>
          <a:stretch>
            <a:fillRect/>
          </a:stretch>
        </p:blipFill>
        <p:spPr bwMode="auto">
          <a:xfrm>
            <a:off x="2555776" y="3356992"/>
            <a:ext cx="3816424" cy="305469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uk-UA" sz="3200" dirty="0"/>
              <a:t>Human sexuality is two poles - male and female, which, although opposite, mutually need each other and complement each other, and not only in the bodily sphere. </a:t>
            </a:r>
          </a:p>
          <a:p>
            <a:pPr algn="l" rtl="0">
              <a:buFont typeface="Wingdings" pitchFamily="2" charset="2"/>
              <a:buChar char="v"/>
            </a:pPr>
            <a:r>
              <a:rPr lang="uk-UA" sz="3200" dirty="0"/>
              <a:t>Sex  difference creates a fundamental interpersonal community, which the Bible calls "one body."</a:t>
            </a:r>
            <a:endParaRPr lang="fr-FR"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a:bodyPr>
          <a:lstStyle/>
          <a:p>
            <a:pPr algn="ctr" rtl="0"/>
            <a:r>
              <a:rPr lang="uk-UA" sz="4500" b="0" dirty="0">
                <a:solidFill>
                  <a:srgbClr val="FFFF00"/>
                </a:solidFill>
              </a:rPr>
              <a:t>Sexuality as a gift from God</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pl-PL" sz="3200" dirty="0"/>
              <a:t>Sexuality, although most clearly manifested in the bodily dimension, is not limited to the anatomy and physiology of the sexual sphere. </a:t>
            </a:r>
            <a:endParaRPr lang="uk-UA" sz="3200" dirty="0"/>
          </a:p>
          <a:p>
            <a:pPr algn="l" rtl="0">
              <a:buFont typeface="Wingdings" pitchFamily="2" charset="2"/>
              <a:buChar char="v"/>
            </a:pPr>
            <a:r>
              <a:rPr lang="pl-PL" sz="3200" dirty="0"/>
              <a:t>The whole man - in all dimensions of his existence - is a man or a woman. These are two great ways to be human.</a:t>
            </a:r>
            <a:endParaRPr lang="fr-FR"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fontScale="90000"/>
          </a:bodyPr>
          <a:lstStyle/>
          <a:p>
            <a:pPr algn="ctr" rtl="0"/>
            <a:r>
              <a:rPr lang="uk-UA" sz="4800" b="0" dirty="0">
                <a:solidFill>
                  <a:srgbClr val="FFFF00"/>
                </a:solidFill>
              </a:rPr>
              <a:t>Spiritual dimension of sexuality</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uk-UA" sz="3200" dirty="0"/>
              <a:t>Human sexuality is rooted in the personal "I" of each person. </a:t>
            </a:r>
          </a:p>
          <a:p>
            <a:pPr algn="l" rtl="0"/>
            <a:endParaRPr lang="uk-UA" sz="3200" dirty="0"/>
          </a:p>
          <a:p>
            <a:pPr algn="l" rtl="0">
              <a:buFont typeface="Wingdings" pitchFamily="2" charset="2"/>
              <a:buChar char="v"/>
            </a:pPr>
            <a:r>
              <a:rPr lang="uk-UA" sz="3200" dirty="0"/>
              <a:t>Sexuality is not only an attraction and not only emotions, it is a way of expressing a person. Sexuality deeply permeates the whole person, the whole person feels sexuality and is expressed through it.</a:t>
            </a:r>
            <a:endParaRPr lang="fr-FR" sz="3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fontScale="90000"/>
          </a:bodyPr>
          <a:lstStyle/>
          <a:p>
            <a:pPr algn="ctr" rtl="0"/>
            <a:r>
              <a:rPr lang="uk-UA" sz="4800" b="0" dirty="0">
                <a:solidFill>
                  <a:srgbClr val="FFFF00"/>
                </a:solidFill>
              </a:rPr>
              <a:t>Spiritual dimension of sexuality</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uk-UA" sz="3200" dirty="0"/>
              <a:t>The animal lacks a spiritual dimension that could be manifested in the sexual sphere, while in humans the actualization of sexuality cannot be subordinated to attraction and feelings, but must be a manifestation of devotion from one person to another. </a:t>
            </a:r>
          </a:p>
          <a:p>
            <a:pPr algn="l" rtl="0">
              <a:buFont typeface="Wingdings" pitchFamily="2" charset="2"/>
              <a:buChar char="v"/>
            </a:pPr>
            <a:r>
              <a:rPr lang="uk-UA" sz="3200" dirty="0"/>
              <a:t>Every actualization of bodily sexuality and feelings must be a manifestation of a conscious, personal act of love.</a:t>
            </a:r>
            <a:endParaRPr lang="fr-FR" sz="3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fontScale="90000"/>
          </a:bodyPr>
          <a:lstStyle/>
          <a:p>
            <a:pPr algn="ctr" rtl="0"/>
            <a:r>
              <a:rPr lang="uk-UA" sz="4800" b="0" dirty="0">
                <a:solidFill>
                  <a:srgbClr val="FFFF00"/>
                </a:solidFill>
              </a:rPr>
              <a:t>Spiritual dimension of sexuality</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uk-UA" sz="3200" dirty="0"/>
              <a:t>Physical unity must express the spiritual community.</a:t>
            </a:r>
          </a:p>
          <a:p>
            <a:pPr algn="l" rtl="0">
              <a:buFont typeface="Wingdings" pitchFamily="2" charset="2"/>
              <a:buChar char="v"/>
            </a:pPr>
            <a:r>
              <a:rPr lang="ru-RU" sz="3200" dirty="0"/>
              <a:t>Sexuality is not only a function of reproduction, it is a component of every human being. </a:t>
            </a:r>
          </a:p>
          <a:p>
            <a:pPr algn="l" rtl="0"/>
            <a:endParaRPr lang="fr-FR" sz="3200" dirty="0"/>
          </a:p>
        </p:txBody>
      </p:sp>
      <p:pic>
        <p:nvPicPr>
          <p:cNvPr id="8194" name="Picture 2" descr="http://s020.radikal.ru/i705/1409/83/25b9eba8b8a6.jpg"/>
          <p:cNvPicPr>
            <a:picLocks noChangeAspect="1" noChangeArrowheads="1"/>
          </p:cNvPicPr>
          <p:nvPr/>
        </p:nvPicPr>
        <p:blipFill>
          <a:blip r:embed="rId2" cstate="print"/>
          <a:srcRect/>
          <a:stretch>
            <a:fillRect/>
          </a:stretch>
        </p:blipFill>
        <p:spPr bwMode="auto">
          <a:xfrm>
            <a:off x="2699792" y="4149080"/>
            <a:ext cx="3467100" cy="245745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1484784"/>
            <a:ext cx="7854696" cy="776528"/>
          </a:xfrm>
        </p:spPr>
        <p:txBody>
          <a:bodyPr>
            <a:noAutofit/>
          </a:bodyPr>
          <a:lstStyle/>
          <a:p>
            <a:pPr algn="l" rtl="0">
              <a:buFont typeface="Wingdings" pitchFamily="2" charset="2"/>
              <a:buChar char="v"/>
            </a:pPr>
            <a:r>
              <a:rPr lang="ru-RU" sz="3200" dirty="0"/>
              <a:t>God created man male and female, so sex is a gift of God </a:t>
            </a:r>
          </a:p>
          <a:p>
            <a:pPr algn="l" rtl="0"/>
            <a:r>
              <a:rPr lang="ru-RU" sz="3200" u="sng" dirty="0"/>
              <a:t>does not depend on the person's choice </a:t>
            </a:r>
            <a:r>
              <a:rPr lang="ru-RU" sz="3200" dirty="0"/>
              <a:t>(Bt.17).</a:t>
            </a:r>
          </a:p>
          <a:p>
            <a:pPr algn="l" rtl="0"/>
            <a:endParaRPr lang="ru-RU" sz="1400" dirty="0"/>
          </a:p>
          <a:p>
            <a:pPr algn="l" rtl="0">
              <a:buFont typeface="Wingdings" pitchFamily="2" charset="2"/>
              <a:buChar char="v"/>
            </a:pPr>
            <a:r>
              <a:rPr lang="uk-UA" sz="3200" dirty="0"/>
              <a:t>Sexual intercourse between a woman and a man in a God-blessed marriage is a manifestation of marital</a:t>
            </a:r>
            <a:r>
              <a:rPr lang="uk-UA" sz="3200" b="1" dirty="0"/>
              <a:t> love</a:t>
            </a:r>
            <a:r>
              <a:rPr lang="uk-UA" sz="3200" dirty="0"/>
              <a:t> </a:t>
            </a:r>
            <a:endParaRPr lang="en-US" sz="3200" dirty="0"/>
          </a:p>
          <a:p>
            <a:pPr algn="l" rtl="0"/>
            <a:r>
              <a:rPr lang="uk-UA" sz="3200" dirty="0"/>
              <a:t>between a man and a woman.</a:t>
            </a:r>
            <a:endParaRPr lang="fr-FR" sz="3200" dirty="0"/>
          </a:p>
        </p:txBody>
      </p:sp>
      <p:pic>
        <p:nvPicPr>
          <p:cNvPr id="30722" name="Picture 2" descr="http://www.credo-ua.org/wp-content/uploads/2013/05/%D0%92%D1%96%D0%BD-%D1%96-%D0%B2%D0%BE%D0%BD%D0%B0.jpg"/>
          <p:cNvPicPr>
            <a:picLocks noChangeAspect="1" noChangeArrowheads="1"/>
          </p:cNvPicPr>
          <p:nvPr/>
        </p:nvPicPr>
        <p:blipFill>
          <a:blip r:embed="rId2" cstate="print"/>
          <a:srcRect/>
          <a:stretch>
            <a:fillRect/>
          </a:stretch>
        </p:blipFill>
        <p:spPr bwMode="auto">
          <a:xfrm>
            <a:off x="6804248" y="4509120"/>
            <a:ext cx="2088232" cy="2088232"/>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823B9A73-6ABB-9670-ABB4-CBE9C88D8EE0}"/>
              </a:ext>
            </a:extLst>
          </p:cNvPr>
          <p:cNvSpPr>
            <a:spLocks noGrp="1"/>
          </p:cNvSpPr>
          <p:nvPr>
            <p:ph type="ctrTitle"/>
          </p:nvPr>
        </p:nvSpPr>
        <p:spPr/>
        <p:txBody>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fontScale="90000"/>
          </a:bodyPr>
          <a:lstStyle/>
          <a:p>
            <a:pPr algn="ctr" rtl="0"/>
            <a:r>
              <a:rPr lang="uk-UA" sz="4800" b="0" dirty="0">
                <a:solidFill>
                  <a:srgbClr val="FFFF00"/>
                </a:solidFill>
              </a:rPr>
              <a:t>Spiritual dimension of sexuality</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uk-UA" sz="3200" dirty="0"/>
              <a:t>Sexuality is the language of love in marriage.</a:t>
            </a:r>
          </a:p>
          <a:p>
            <a:pPr algn="l" rtl="0">
              <a:buFont typeface="Wingdings" pitchFamily="2" charset="2"/>
              <a:buChar char="v"/>
            </a:pPr>
            <a:r>
              <a:rPr lang="uk-UA" sz="3200" dirty="0"/>
              <a:t>Sexuality, which on the biological plane is the possibility of preserving the genus through the ability to reproduce, is at the same time a privileged place and form of interpersonal communication between spouses, the essence of which is love.</a:t>
            </a:r>
            <a:endParaRPr lang="fr-FR"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fontScale="90000"/>
          </a:bodyPr>
          <a:lstStyle/>
          <a:p>
            <a:pPr algn="ctr" rtl="0"/>
            <a:r>
              <a:rPr lang="uk-UA" sz="4800" b="0" dirty="0">
                <a:solidFill>
                  <a:srgbClr val="FFFF00"/>
                </a:solidFill>
              </a:rPr>
              <a:t>Spiritual dimension of sexuality</a:t>
            </a:r>
            <a:endParaRPr lang="fr-FR" sz="4500" b="0" dirty="0">
              <a:solidFill>
                <a:srgbClr val="FFFF00"/>
              </a:solidFill>
            </a:endParaRPr>
          </a:p>
        </p:txBody>
      </p:sp>
      <p:sp>
        <p:nvSpPr>
          <p:cNvPr id="3" name="Sottotitolo 2"/>
          <p:cNvSpPr>
            <a:spLocks noGrp="1"/>
          </p:cNvSpPr>
          <p:nvPr>
            <p:ph type="subTitle" idx="1"/>
          </p:nvPr>
        </p:nvSpPr>
        <p:spPr>
          <a:xfrm>
            <a:off x="755576" y="1484784"/>
            <a:ext cx="7854696" cy="776528"/>
          </a:xfrm>
        </p:spPr>
        <p:txBody>
          <a:bodyPr>
            <a:noAutofit/>
          </a:bodyPr>
          <a:lstStyle/>
          <a:p>
            <a:pPr algn="l" rtl="0">
              <a:buFont typeface="Wingdings" pitchFamily="2" charset="2"/>
              <a:buChar char="v"/>
            </a:pPr>
            <a:r>
              <a:rPr lang="ru-RU" sz="3200" dirty="0"/>
              <a:t>True love, love full of inner fullness, is when we choose a person for our own sake, when a man chooses a woman, and a woman chooses a man not only as </a:t>
            </a:r>
            <a:r>
              <a:rPr lang="uk-UA" sz="3200" dirty="0"/>
              <a:t>“</a:t>
            </a:r>
            <a:r>
              <a:rPr lang="ru-RU" sz="3200" dirty="0"/>
              <a:t>partner ”of sexual life, and as a person to whom he wants to give his life. </a:t>
            </a:r>
            <a:endParaRPr lang="fr-FR" sz="3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fontScale="90000"/>
          </a:bodyPr>
          <a:lstStyle/>
          <a:p>
            <a:pPr algn="ctr" rtl="0"/>
            <a:r>
              <a:rPr lang="uk-UA" sz="4800" b="0" dirty="0">
                <a:solidFill>
                  <a:srgbClr val="FFFF00"/>
                </a:solidFill>
              </a:rPr>
              <a:t>Spiritual dimension of sexuality</a:t>
            </a:r>
            <a:endParaRPr lang="fr-FR" sz="4500" b="0" dirty="0">
              <a:solidFill>
                <a:srgbClr val="FFFF00"/>
              </a:solidFill>
            </a:endParaRPr>
          </a:p>
        </p:txBody>
      </p:sp>
      <p:sp>
        <p:nvSpPr>
          <p:cNvPr id="3" name="Sottotitolo 2"/>
          <p:cNvSpPr>
            <a:spLocks noGrp="1"/>
          </p:cNvSpPr>
          <p:nvPr>
            <p:ph type="subTitle" idx="1"/>
          </p:nvPr>
        </p:nvSpPr>
        <p:spPr>
          <a:xfrm>
            <a:off x="755576" y="1196752"/>
            <a:ext cx="7854696" cy="776528"/>
          </a:xfrm>
        </p:spPr>
        <p:txBody>
          <a:bodyPr>
            <a:noAutofit/>
          </a:bodyPr>
          <a:lstStyle/>
          <a:p>
            <a:pPr algn="l" rtl="0">
              <a:buFont typeface="Wingdings" pitchFamily="2" charset="2"/>
              <a:buChar char="v"/>
            </a:pPr>
            <a:r>
              <a:rPr lang="uk-UA" sz="3200" dirty="0"/>
              <a:t>Sexuality finds its full realization in marriage, it is there that sexual intercourse confirms the complete devotion of </a:t>
            </a:r>
            <a:r>
              <a:rPr lang="en-US" sz="3200" dirty="0"/>
              <a:t>spouses</a:t>
            </a:r>
            <a:r>
              <a:rPr lang="uk-UA" sz="3200" dirty="0"/>
              <a:t> in love and takes place within a community that is naturally open to the birth of children. </a:t>
            </a:r>
          </a:p>
        </p:txBody>
      </p:sp>
      <p:pic>
        <p:nvPicPr>
          <p:cNvPr id="5122" name="Picture 2" descr="http://kyrios.org.ua/images/stories/statti/simja.jpg"/>
          <p:cNvPicPr>
            <a:picLocks noChangeAspect="1" noChangeArrowheads="1"/>
          </p:cNvPicPr>
          <p:nvPr/>
        </p:nvPicPr>
        <p:blipFill>
          <a:blip r:embed="rId2" cstate="print"/>
          <a:srcRect/>
          <a:stretch>
            <a:fillRect/>
          </a:stretch>
        </p:blipFill>
        <p:spPr bwMode="auto">
          <a:xfrm>
            <a:off x="2987824" y="4437112"/>
            <a:ext cx="3096344" cy="205907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8496944" cy="720080"/>
          </a:xfrm>
        </p:spPr>
        <p:txBody>
          <a:bodyPr>
            <a:normAutofit fontScale="90000"/>
          </a:bodyPr>
          <a:lstStyle/>
          <a:p>
            <a:pPr algn="ctr" rtl="0"/>
            <a:r>
              <a:rPr lang="uk-UA" sz="4800" b="0" dirty="0">
                <a:solidFill>
                  <a:srgbClr val="FFFF00"/>
                </a:solidFill>
              </a:rPr>
              <a:t>Spiritual dimension of sexuality</a:t>
            </a:r>
            <a:endParaRPr lang="fr-FR" sz="4500" b="0" dirty="0">
              <a:solidFill>
                <a:srgbClr val="FFFF00"/>
              </a:solidFill>
            </a:endParaRPr>
          </a:p>
        </p:txBody>
      </p:sp>
      <p:sp>
        <p:nvSpPr>
          <p:cNvPr id="3" name="Sottotitolo 2"/>
          <p:cNvSpPr>
            <a:spLocks noGrp="1"/>
          </p:cNvSpPr>
          <p:nvPr>
            <p:ph type="subTitle" idx="1"/>
          </p:nvPr>
        </p:nvSpPr>
        <p:spPr>
          <a:xfrm>
            <a:off x="755576" y="1196752"/>
            <a:ext cx="7854696" cy="776528"/>
          </a:xfrm>
        </p:spPr>
        <p:txBody>
          <a:bodyPr>
            <a:noAutofit/>
          </a:bodyPr>
          <a:lstStyle/>
          <a:p>
            <a:pPr algn="l" rtl="0">
              <a:buFont typeface="Wingdings" pitchFamily="2" charset="2"/>
              <a:buChar char="v"/>
            </a:pPr>
            <a:r>
              <a:rPr lang="ru-RU" sz="3200" dirty="0"/>
              <a:t>Sexual intercourse </a:t>
            </a:r>
            <a:r>
              <a:rPr lang="en-US" sz="3200" dirty="0"/>
              <a:t>outside marriage </a:t>
            </a:r>
            <a:r>
              <a:rPr lang="ru-RU" sz="3200" dirty="0"/>
              <a:t>or</a:t>
            </a:r>
            <a:r>
              <a:rPr lang="en-US" sz="3200" dirty="0"/>
              <a:t> satisfaction of</a:t>
            </a:r>
            <a:r>
              <a:rPr lang="ru-RU" sz="3200" dirty="0"/>
              <a:t> sexual desire in any way </a:t>
            </a:r>
            <a:r>
              <a:rPr lang="en-US" sz="3200" dirty="0"/>
              <a:t>outside intercourse </a:t>
            </a:r>
            <a:r>
              <a:rPr lang="ru-RU" sz="3200" dirty="0"/>
              <a:t>is a manifestation of disorder in the sexual sphere, or, in other words, fornication</a:t>
            </a:r>
            <a:r>
              <a:rPr lang="en-US" sz="3200" dirty="0"/>
              <a:t> </a:t>
            </a:r>
            <a:r>
              <a:rPr lang="en-US" sz="3200"/>
              <a:t>and lust</a:t>
            </a:r>
            <a:r>
              <a:rPr lang="ru-RU" sz="3200"/>
              <a:t>.</a:t>
            </a:r>
            <a:endParaRPr lang="fr-FR" sz="3200" dirty="0"/>
          </a:p>
        </p:txBody>
      </p:sp>
      <p:pic>
        <p:nvPicPr>
          <p:cNvPr id="4098" name="Picture 2" descr="http://www.credo-ua.org/wp-content/uploads/2015/03/%D0%9C%D1%96%D1%89%D0%B5%D0%BD%D0%BA%D0%BE-%D0%91%D0%B5%D1%80%D0%B4%D0%B8%D1%87%D1%96%D0%B28.jpeg"/>
          <p:cNvPicPr>
            <a:picLocks noChangeAspect="1" noChangeArrowheads="1"/>
          </p:cNvPicPr>
          <p:nvPr/>
        </p:nvPicPr>
        <p:blipFill>
          <a:blip r:embed="rId2" cstate="print"/>
          <a:srcRect/>
          <a:stretch>
            <a:fillRect/>
          </a:stretch>
        </p:blipFill>
        <p:spPr bwMode="auto">
          <a:xfrm>
            <a:off x="2915816" y="4077072"/>
            <a:ext cx="3456384" cy="232994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1484784"/>
            <a:ext cx="5616624" cy="776528"/>
          </a:xfrm>
        </p:spPr>
        <p:txBody>
          <a:bodyPr>
            <a:noAutofit/>
          </a:bodyPr>
          <a:lstStyle/>
          <a:p>
            <a:pPr algn="l" rtl="0">
              <a:buFont typeface="Wingdings" pitchFamily="2" charset="2"/>
              <a:buChar char="v"/>
            </a:pPr>
            <a:r>
              <a:rPr lang="ru-RU" sz="3200" dirty="0"/>
              <a:t>By sexual intercourse </a:t>
            </a:r>
            <a:r>
              <a:rPr lang="en-US" sz="3200" dirty="0"/>
              <a:t>spouses</a:t>
            </a:r>
            <a:r>
              <a:rPr lang="ru-RU" sz="3200" dirty="0"/>
              <a:t> unite in love, showing inseparable</a:t>
            </a:r>
            <a:r>
              <a:rPr lang="ru-RU" sz="3200" b="1" dirty="0"/>
              <a:t> </a:t>
            </a:r>
            <a:r>
              <a:rPr lang="ru-RU" sz="3200" dirty="0"/>
              <a:t>unity of married life.</a:t>
            </a:r>
          </a:p>
          <a:p>
            <a:pPr algn="l" rtl="0"/>
            <a:endParaRPr lang="ru-RU" sz="1400" dirty="0"/>
          </a:p>
          <a:p>
            <a:pPr algn="l" rtl="0">
              <a:buFont typeface="Wingdings" pitchFamily="2" charset="2"/>
              <a:buChar char="v"/>
            </a:pPr>
            <a:r>
              <a:rPr lang="ru-RU" sz="3200" dirty="0"/>
              <a:t>True conjugal love is fruitful love, so the bodily union of </a:t>
            </a:r>
            <a:r>
              <a:rPr lang="en-US" sz="3200" dirty="0"/>
              <a:t>spouses</a:t>
            </a:r>
            <a:r>
              <a:rPr lang="ru-RU" sz="3200" dirty="0"/>
              <a:t> is open to childbearing.</a:t>
            </a:r>
            <a:endParaRPr lang="fr-FR" sz="3200" dirty="0"/>
          </a:p>
        </p:txBody>
      </p:sp>
      <p:pic>
        <p:nvPicPr>
          <p:cNvPr id="29698" name="Picture 2" descr="http://www.cuoreimmacolatoandria.it/Public/Images/articoli/zoom/parrocchialive_articoli_38.jpg"/>
          <p:cNvPicPr>
            <a:picLocks noChangeAspect="1" noChangeArrowheads="1"/>
          </p:cNvPicPr>
          <p:nvPr/>
        </p:nvPicPr>
        <p:blipFill>
          <a:blip r:embed="rId2" cstate="print"/>
          <a:srcRect/>
          <a:stretch>
            <a:fillRect/>
          </a:stretch>
        </p:blipFill>
        <p:spPr bwMode="auto">
          <a:xfrm>
            <a:off x="6084168" y="2636912"/>
            <a:ext cx="2495979" cy="2016224"/>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65DE32AE-724B-1C85-95B3-865CD29666C6}"/>
              </a:ext>
            </a:extLst>
          </p:cNvPr>
          <p:cNvSpPr>
            <a:spLocks noGrp="1"/>
          </p:cNvSpPr>
          <p:nvPr>
            <p:ph type="ctrTitle"/>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1484784"/>
            <a:ext cx="4680520" cy="776528"/>
          </a:xfrm>
        </p:spPr>
        <p:txBody>
          <a:bodyPr>
            <a:noAutofit/>
          </a:bodyPr>
          <a:lstStyle/>
          <a:p>
            <a:pPr algn="l" rtl="0">
              <a:buFont typeface="Wingdings" pitchFamily="2" charset="2"/>
              <a:buChar char="v"/>
            </a:pPr>
            <a:r>
              <a:rPr lang="ru-RU" sz="3200" u="sng" dirty="0"/>
              <a:t>Sexual intercourse has a double dimension: unifying (in love) and reproductive and </a:t>
            </a:r>
            <a:r>
              <a:rPr lang="ru-RU" sz="3200" dirty="0"/>
              <a:t>excludes the use of contraceptives). Only such a marital act is chaste and pure.</a:t>
            </a:r>
            <a:endParaRPr lang="ru-RU" sz="1400" dirty="0"/>
          </a:p>
        </p:txBody>
      </p:sp>
      <p:pic>
        <p:nvPicPr>
          <p:cNvPr id="4" name="Immagine 3" descr="topic.jpeg"/>
          <p:cNvPicPr>
            <a:picLocks noChangeAspect="1"/>
          </p:cNvPicPr>
          <p:nvPr/>
        </p:nvPicPr>
        <p:blipFill>
          <a:blip r:embed="rId2" cstate="print"/>
          <a:stretch>
            <a:fillRect/>
          </a:stretch>
        </p:blipFill>
        <p:spPr>
          <a:xfrm>
            <a:off x="5508104" y="2420888"/>
            <a:ext cx="3200356" cy="2304256"/>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651F06E5-6999-9D8B-F3C5-8AF186FC523B}"/>
              </a:ext>
            </a:extLst>
          </p:cNvPr>
          <p:cNvSpPr>
            <a:spLocks noGrp="1"/>
          </p:cNvSpPr>
          <p:nvPr>
            <p:ph type="ctrTitle"/>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1484784"/>
            <a:ext cx="7854696" cy="776528"/>
          </a:xfrm>
        </p:spPr>
        <p:txBody>
          <a:bodyPr>
            <a:noAutofit/>
          </a:bodyPr>
          <a:lstStyle/>
          <a:p>
            <a:pPr algn="l" rtl="0">
              <a:buFont typeface="Wingdings" pitchFamily="2" charset="2"/>
              <a:buChar char="v"/>
            </a:pPr>
            <a:r>
              <a:rPr lang="uk-UA" sz="3200" dirty="0"/>
              <a:t>Loss at least one of these dimensions of sexual intercourse distorts its meaning, destroys the chastity and purity of married life, and therefore is a sin. </a:t>
            </a:r>
            <a:endParaRPr lang="fr-FR" sz="3200" dirty="0"/>
          </a:p>
        </p:txBody>
      </p:sp>
      <p:pic>
        <p:nvPicPr>
          <p:cNvPr id="4" name="Immagine 3" descr="Love-love-35554363-2880-1800-622x388.jpg"/>
          <p:cNvPicPr>
            <a:picLocks noChangeAspect="1"/>
          </p:cNvPicPr>
          <p:nvPr/>
        </p:nvPicPr>
        <p:blipFill>
          <a:blip r:embed="rId2" cstate="print"/>
          <a:stretch>
            <a:fillRect/>
          </a:stretch>
        </p:blipFill>
        <p:spPr>
          <a:xfrm>
            <a:off x="2843808" y="3933056"/>
            <a:ext cx="3493620" cy="230425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1340768"/>
            <a:ext cx="7854696" cy="776528"/>
          </a:xfrm>
        </p:spPr>
        <p:txBody>
          <a:bodyPr>
            <a:noAutofit/>
          </a:bodyPr>
          <a:lstStyle/>
          <a:p>
            <a:pPr algn="l" rtl="0">
              <a:buFont typeface="Wingdings" pitchFamily="2" charset="2"/>
              <a:buChar char="v"/>
            </a:pPr>
            <a:r>
              <a:rPr lang="uk-UA" sz="3200" dirty="0"/>
              <a:t> </a:t>
            </a:r>
            <a:r>
              <a:rPr lang="en-US" sz="3200" dirty="0"/>
              <a:t>Intercourse</a:t>
            </a:r>
            <a:r>
              <a:rPr lang="uk-UA" sz="3200" dirty="0"/>
              <a:t> outside the sacrament of marriage, marital infidelity, the destruction of marital fertility by abortion and contraception are a humiliation of the human person and a grave sin.</a:t>
            </a:r>
            <a:endParaRPr lang="fr-FR" sz="3200" dirty="0"/>
          </a:p>
        </p:txBody>
      </p:sp>
      <p:pic>
        <p:nvPicPr>
          <p:cNvPr id="4" name="Immagine 3" descr="abbraccio_con_vista_sul_mare.jpg"/>
          <p:cNvPicPr>
            <a:picLocks noChangeAspect="1"/>
          </p:cNvPicPr>
          <p:nvPr/>
        </p:nvPicPr>
        <p:blipFill>
          <a:blip r:embed="rId2" cstate="print"/>
          <a:stretch>
            <a:fillRect/>
          </a:stretch>
        </p:blipFill>
        <p:spPr>
          <a:xfrm>
            <a:off x="5004048" y="4077072"/>
            <a:ext cx="3744640" cy="2498928"/>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AE9F19BF-04DD-3094-01E1-7BCAD527D6EB}"/>
              </a:ext>
            </a:extLst>
          </p:cNvPr>
          <p:cNvSpPr>
            <a:spLocks noGrp="1"/>
          </p:cNvSpPr>
          <p:nvPr>
            <p:ph type="ctrTitle"/>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1340768"/>
            <a:ext cx="7854696" cy="776528"/>
          </a:xfrm>
        </p:spPr>
        <p:txBody>
          <a:bodyPr>
            <a:noAutofit/>
          </a:bodyPr>
          <a:lstStyle/>
          <a:p>
            <a:pPr algn="l" rtl="0">
              <a:buFont typeface="Wingdings" pitchFamily="2" charset="2"/>
              <a:buChar char="v"/>
            </a:pPr>
            <a:r>
              <a:rPr lang="uk-UA" sz="3200" dirty="0"/>
              <a:t>Any selfish use of another person as a means of sexual pleasure contradicts God's gift of love, distorts the essence of sexuality and deeply hurts the person..</a:t>
            </a:r>
          </a:p>
        </p:txBody>
      </p:sp>
      <p:pic>
        <p:nvPicPr>
          <p:cNvPr id="1026" name="Picture 2" descr="http://dyvensvit.org/media/gallery/full/v/o/volodymyr15ta15viktorija.jpg"/>
          <p:cNvPicPr>
            <a:picLocks noChangeAspect="1" noChangeArrowheads="1"/>
          </p:cNvPicPr>
          <p:nvPr/>
        </p:nvPicPr>
        <p:blipFill>
          <a:blip r:embed="rId2" cstate="print"/>
          <a:srcRect/>
          <a:stretch>
            <a:fillRect/>
          </a:stretch>
        </p:blipFill>
        <p:spPr bwMode="auto">
          <a:xfrm>
            <a:off x="5148064" y="4077072"/>
            <a:ext cx="3456384" cy="230230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450</TotalTime>
  <Words>1887</Words>
  <Application>Microsoft Office PowerPoint</Application>
  <PresentationFormat>On-screen Show (4:3)</PresentationFormat>
  <Paragraphs>101</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Calibri</vt:lpstr>
      <vt:lpstr>Constantia</vt:lpstr>
      <vt:lpstr>Wingdings</vt:lpstr>
      <vt:lpstr>Wingdings 2</vt:lpstr>
      <vt:lpstr>Equinozio</vt:lpstr>
      <vt:lpstr>"Man and woman created them"</vt:lpstr>
      <vt:lpstr>Catechism of the UGCC about the gift of sexuality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Sexuality as a gift from God</vt:lpstr>
      <vt:lpstr>Sexuality as a gift from God</vt:lpstr>
      <vt:lpstr>Sexuality as a gift from God</vt:lpstr>
      <vt:lpstr>Sexuality as a gift from God</vt:lpstr>
      <vt:lpstr>Sexuality as a gift from God</vt:lpstr>
      <vt:lpstr>Sexuality as a gift from God</vt:lpstr>
      <vt:lpstr>Sexuality as a gift from God</vt:lpstr>
      <vt:lpstr>Sexuality as a gift from God</vt:lpstr>
      <vt:lpstr>Sexuality as a gift from God</vt:lpstr>
      <vt:lpstr>Sexuality as a gift from God</vt:lpstr>
      <vt:lpstr>Sexuality as a gift from God</vt:lpstr>
      <vt:lpstr>Sexuality as a gift from God</vt:lpstr>
      <vt:lpstr>Sexuality as a gift from God</vt:lpstr>
      <vt:lpstr>Sexuality as a gift from God</vt:lpstr>
      <vt:lpstr>Sexuality as a gift from God</vt:lpstr>
      <vt:lpstr>Sexuality as a gift from God</vt:lpstr>
      <vt:lpstr>Sexuality as a gift from God</vt:lpstr>
      <vt:lpstr>Sexuality as a gift from God</vt:lpstr>
      <vt:lpstr>Sexuality as a gift from God</vt:lpstr>
      <vt:lpstr>Spiritual dimension of sexuality</vt:lpstr>
      <vt:lpstr>Spiritual dimension of sexuality</vt:lpstr>
      <vt:lpstr>Spiritual dimension of sexuality</vt:lpstr>
      <vt:lpstr>Spiritual dimension of sexuality</vt:lpstr>
      <vt:lpstr>Spiritual dimension of sexuality</vt:lpstr>
      <vt:lpstr>Spiritual dimension of sexuality</vt:lpstr>
      <vt:lpstr>Spiritual dimension of sexuality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VOLODYMYR NESTERENKO</dc:creator>
  <cp:lastModifiedBy>Volodymyr Nesterenko</cp:lastModifiedBy>
  <cp:revision>51</cp:revision>
  <dcterms:created xsi:type="dcterms:W3CDTF">2015-07-01T13:19:06Z</dcterms:created>
  <dcterms:modified xsi:type="dcterms:W3CDTF">2022-07-15T14:57:08Z</dcterms:modified>
</cp:coreProperties>
</file>